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934" r:id="rId3"/>
    <p:sldId id="963" r:id="rId5"/>
    <p:sldId id="964" r:id="rId6"/>
    <p:sldId id="973" r:id="rId7"/>
    <p:sldId id="975" r:id="rId8"/>
    <p:sldId id="966" r:id="rId9"/>
    <p:sldId id="967" r:id="rId10"/>
    <p:sldId id="939" r:id="rId11"/>
    <p:sldId id="968" r:id="rId12"/>
    <p:sldId id="969" r:id="rId13"/>
    <p:sldId id="970" r:id="rId14"/>
    <p:sldId id="949" r:id="rId15"/>
    <p:sldId id="960" r:id="rId16"/>
    <p:sldId id="972" r:id="rId17"/>
    <p:sldId id="962" r:id="rId18"/>
    <p:sldId id="961" r:id="rId19"/>
    <p:sldId id="971" r:id="rId20"/>
    <p:sldId id="974" r:id="rId21"/>
    <p:sldId id="959" r:id="rId22"/>
    <p:sldId id="976" r:id="rId23"/>
  </p:sldIdLst>
  <p:sldSz cx="9144000" cy="5143500" type="screen16x9"/>
  <p:notesSz cx="6858000" cy="9144000"/>
  <p:custDataLst>
    <p:tags r:id="rId27"/>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1pPr>
    <a:lvl2pPr marL="0" marR="0" indent="457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2pPr>
    <a:lvl3pPr marL="0" marR="0" indent="914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3pPr>
    <a:lvl4pPr marL="0" marR="0" indent="1370965"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4pPr>
    <a:lvl5pPr marL="0" marR="0" indent="1828165"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5pPr>
    <a:lvl6pPr marL="0" marR="0" indent="2285365"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6pPr>
    <a:lvl7pPr marL="0" marR="0" indent="2742565"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7pPr>
    <a:lvl8pPr marL="0" marR="0" indent="319913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8pPr>
    <a:lvl9pPr marL="0" marR="0" indent="365633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lvl9pPr>
  </p:defaultTextStyle>
  <p:extLst>
    <p:ext uri="{EFAFB233-063F-42B5-8137-9DF3F51BA10A}">
      <p15:sldGuideLst xmlns:p15="http://schemas.microsoft.com/office/powerpoint/2012/main">
        <p15:guide id="1" orient="horz" pos="1762"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53D"/>
    <a:srgbClr val="DBCCC3"/>
    <a:srgbClr val="867B78"/>
    <a:srgbClr val="FF7417"/>
    <a:srgbClr val="355216"/>
    <a:srgbClr val="2E2222"/>
    <a:srgbClr val="293F11"/>
    <a:srgbClr val="F8F8F8"/>
    <a:srgbClr val="EAEAEA"/>
    <a:srgbClr val="A6A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17" autoAdjust="0"/>
    <p:restoredTop sz="95745" autoAdjust="0"/>
  </p:normalViewPr>
  <p:slideViewPr>
    <p:cSldViewPr snapToGrid="0" snapToObjects="1" showGuides="1">
      <p:cViewPr>
        <p:scale>
          <a:sx n="125" d="100"/>
          <a:sy n="125" d="100"/>
        </p:scale>
        <p:origin x="-1404" y="-408"/>
      </p:cViewPr>
      <p:guideLst>
        <p:guide orient="horz" pos="1762"/>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p:txBody>
      </p:sp>
      <p:sp>
        <p:nvSpPr>
          <p:cNvPr id="112" name="Shape 112"/>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913765" latinLnBrk="0">
      <a:defRPr sz="1200">
        <a:latin typeface="+mn-lt"/>
        <a:ea typeface="+mn-ea"/>
        <a:cs typeface="+mn-cs"/>
        <a:sym typeface="Calibri" panose="020F0502020204030204"/>
      </a:defRPr>
    </a:lvl1pPr>
    <a:lvl2pPr indent="228600" defTabSz="913765" latinLnBrk="0">
      <a:defRPr sz="1200">
        <a:latin typeface="+mn-lt"/>
        <a:ea typeface="+mn-ea"/>
        <a:cs typeface="+mn-cs"/>
        <a:sym typeface="Calibri" panose="020F0502020204030204"/>
      </a:defRPr>
    </a:lvl2pPr>
    <a:lvl3pPr indent="457200" defTabSz="913765" latinLnBrk="0">
      <a:defRPr sz="1200">
        <a:latin typeface="+mn-lt"/>
        <a:ea typeface="+mn-ea"/>
        <a:cs typeface="+mn-cs"/>
        <a:sym typeface="Calibri" panose="020F0502020204030204"/>
      </a:defRPr>
    </a:lvl3pPr>
    <a:lvl4pPr indent="685800" defTabSz="913765" latinLnBrk="0">
      <a:defRPr sz="1200">
        <a:latin typeface="+mn-lt"/>
        <a:ea typeface="+mn-ea"/>
        <a:cs typeface="+mn-cs"/>
        <a:sym typeface="Calibri" panose="020F0502020204030204"/>
      </a:defRPr>
    </a:lvl4pPr>
    <a:lvl5pPr indent="914400" defTabSz="913765" latinLnBrk="0">
      <a:defRPr sz="1200">
        <a:latin typeface="+mn-lt"/>
        <a:ea typeface="+mn-ea"/>
        <a:cs typeface="+mn-cs"/>
        <a:sym typeface="Calibri" panose="020F0502020204030204"/>
      </a:defRPr>
    </a:lvl5pPr>
    <a:lvl6pPr indent="1143000" defTabSz="913765" latinLnBrk="0">
      <a:defRPr sz="1200">
        <a:latin typeface="+mn-lt"/>
        <a:ea typeface="+mn-ea"/>
        <a:cs typeface="+mn-cs"/>
        <a:sym typeface="Calibri" panose="020F0502020204030204"/>
      </a:defRPr>
    </a:lvl6pPr>
    <a:lvl7pPr indent="1371600" defTabSz="913765" latinLnBrk="0">
      <a:defRPr sz="1200">
        <a:latin typeface="+mn-lt"/>
        <a:ea typeface="+mn-ea"/>
        <a:cs typeface="+mn-cs"/>
        <a:sym typeface="Calibri" panose="020F0502020204030204"/>
      </a:defRPr>
    </a:lvl7pPr>
    <a:lvl8pPr indent="1600200" defTabSz="913765" latinLnBrk="0">
      <a:defRPr sz="1200">
        <a:latin typeface="+mn-lt"/>
        <a:ea typeface="+mn-ea"/>
        <a:cs typeface="+mn-cs"/>
        <a:sym typeface="Calibri" panose="020F0502020204030204"/>
      </a:defRPr>
    </a:lvl8pPr>
    <a:lvl9pPr indent="1828800" defTabSz="913765"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Shape 38"/>
          <p:cNvSpPr>
            <a:spLocks noGrp="1"/>
          </p:cNvSpPr>
          <p:nvPr>
            <p:ph type="title" hasCustomPrompt="1"/>
          </p:nvPr>
        </p:nvSpPr>
        <p:spPr>
          <a:prstGeom prst="rect">
            <a:avLst/>
          </a:prstGeom>
        </p:spPr>
        <p:txBody>
          <a:bodyPr/>
          <a:lstStyle/>
          <a:p>
            <a:r>
              <a:t>标题文本</a:t>
            </a:r>
          </a:p>
        </p:txBody>
      </p:sp>
      <p:sp>
        <p:nvSpPr>
          <p:cNvPr id="39" name="Shape 39"/>
          <p:cNvSpPr>
            <a:spLocks noGrp="1"/>
          </p:cNvSpPr>
          <p:nvPr>
            <p:ph type="body" sz="quarter" idx="1" hasCustomPrompt="1"/>
          </p:nvPr>
        </p:nvSpPr>
        <p:spPr>
          <a:xfrm>
            <a:off x="457200" y="1151337"/>
            <a:ext cx="4040188" cy="479823"/>
          </a:xfrm>
          <a:prstGeom prst="rect">
            <a:avLst/>
          </a:prstGeom>
        </p:spPr>
        <p:txBody>
          <a:bodyPr anchor="b"/>
          <a:lstStyle>
            <a:lvl1pPr marL="0" indent="0">
              <a:buSzTx/>
              <a:buFontTx/>
              <a:buNone/>
              <a:defRPr sz="1600"/>
            </a:lvl1pPr>
            <a:lvl2pPr marL="0" indent="457200">
              <a:buSzTx/>
              <a:buFontTx/>
              <a:buNone/>
              <a:defRPr sz="1600"/>
            </a:lvl2pPr>
            <a:lvl3pPr marL="0" indent="914400">
              <a:buSzTx/>
              <a:buFontTx/>
              <a:buNone/>
              <a:defRPr sz="1600"/>
            </a:lvl3pPr>
            <a:lvl4pPr marL="0" indent="1370965">
              <a:buSzTx/>
              <a:buFontTx/>
              <a:buNone/>
              <a:defRPr sz="1600"/>
            </a:lvl4pPr>
            <a:lvl5pPr marL="0" indent="1828165">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40" name="Shape 40" descr="Text Placeholder 4"/>
          <p:cNvSpPr>
            <a:spLocks noGrp="1"/>
          </p:cNvSpPr>
          <p:nvPr>
            <p:ph type="body" sz="quarter" idx="13"/>
          </p:nvPr>
        </p:nvSpPr>
        <p:spPr>
          <a:xfrm>
            <a:off x="4645033" y="1151337"/>
            <a:ext cx="4041776" cy="479823"/>
          </a:xfrm>
          <a:prstGeom prst="rect">
            <a:avLst/>
          </a:prstGeom>
        </p:spPr>
        <p:txBody>
          <a:bodyPr lIns="45719" tIns="45719" rIns="45719" bIns="45719" anchor="b"/>
          <a:lstStyle/>
          <a:p>
            <a:pPr marL="0" indent="0">
              <a:buSzTx/>
              <a:buFontTx/>
              <a:buNone/>
              <a:defRPr sz="1600"/>
            </a:pPr>
          </a:p>
        </p:txBody>
      </p:sp>
      <p:sp>
        <p:nvSpPr>
          <p:cNvPr id="41" name="Shape 4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6" name="Shape 56"/>
          <p:cNvSpPr>
            <a:spLocks noGrp="1"/>
          </p:cNvSpPr>
          <p:nvPr>
            <p:ph type="title" hasCustomPrompt="1"/>
          </p:nvPr>
        </p:nvSpPr>
        <p:spPr>
          <a:xfrm>
            <a:off x="457212" y="204789"/>
            <a:ext cx="3008314" cy="871539"/>
          </a:xfrm>
          <a:prstGeom prst="rect">
            <a:avLst/>
          </a:prstGeom>
        </p:spPr>
        <p:txBody>
          <a:bodyPr anchor="b"/>
          <a:lstStyle>
            <a:lvl1pPr>
              <a:defRPr sz="2000" b="1"/>
            </a:lvl1pPr>
          </a:lstStyle>
          <a:p>
            <a:r>
              <a:t>标题文本</a:t>
            </a:r>
          </a:p>
        </p:txBody>
      </p:sp>
      <p:sp>
        <p:nvSpPr>
          <p:cNvPr id="57" name="Shape 57"/>
          <p:cNvSpPr>
            <a:spLocks noGrp="1"/>
          </p:cNvSpPr>
          <p:nvPr>
            <p:ph type="body" idx="1" hasCustomPrompt="1"/>
          </p:nvPr>
        </p:nvSpPr>
        <p:spPr>
          <a:xfrm>
            <a:off x="3575050" y="204792"/>
            <a:ext cx="5111750" cy="4389837"/>
          </a:xfrm>
          <a:prstGeom prst="rect">
            <a:avLst/>
          </a:prstGeom>
        </p:spPr>
        <p:txBody>
          <a:bodyPr/>
          <a:lstStyle>
            <a:lvl1pPr>
              <a:spcBef>
                <a:spcPts val="400"/>
              </a:spcBef>
              <a:defRPr sz="1800"/>
            </a:lvl1pPr>
            <a:lvl2pPr marL="778510" indent="-321310">
              <a:spcBef>
                <a:spcPts val="400"/>
              </a:spcBef>
              <a:defRPr sz="1800"/>
            </a:lvl2pPr>
            <a:lvl3pPr marL="1207770" indent="-294005">
              <a:spcBef>
                <a:spcPts val="400"/>
              </a:spcBef>
              <a:defRPr sz="1800"/>
            </a:lvl3pPr>
            <a:lvl4pPr marL="1713865" indent="-342900">
              <a:spcBef>
                <a:spcPts val="400"/>
              </a:spcBef>
              <a:defRPr sz="1800"/>
            </a:lvl4pPr>
            <a:lvl5pPr marL="2171065" indent="-342900">
              <a:spcBef>
                <a:spcPts val="400"/>
              </a:spcBef>
              <a:defRPr sz="1800"/>
            </a:lvl5pPr>
          </a:lstStyle>
          <a:p>
            <a:r>
              <a:t>正文级别 1</a:t>
            </a:r>
          </a:p>
          <a:p>
            <a:pPr lvl="1"/>
            <a:r>
              <a:t>正文级别 2</a:t>
            </a:r>
          </a:p>
          <a:p>
            <a:pPr lvl="2"/>
            <a:r>
              <a:t>正文级别 3</a:t>
            </a:r>
          </a:p>
          <a:p>
            <a:pPr lvl="3"/>
            <a:r>
              <a:t>正文级别 4</a:t>
            </a:r>
          </a:p>
          <a:p>
            <a:pPr lvl="4"/>
            <a:r>
              <a:t>正文级别 5</a:t>
            </a:r>
          </a:p>
        </p:txBody>
      </p:sp>
      <p:sp>
        <p:nvSpPr>
          <p:cNvPr id="58" name="Shape 58" descr="Text Placeholder 3"/>
          <p:cNvSpPr>
            <a:spLocks noGrp="1"/>
          </p:cNvSpPr>
          <p:nvPr>
            <p:ph type="body" sz="half" idx="13"/>
          </p:nvPr>
        </p:nvSpPr>
        <p:spPr>
          <a:xfrm>
            <a:off x="457211" y="1076333"/>
            <a:ext cx="3008315" cy="3518298"/>
          </a:xfrm>
          <a:prstGeom prst="rect">
            <a:avLst/>
          </a:prstGeom>
        </p:spPr>
        <p:txBody>
          <a:bodyPr lIns="45719" tIns="45719" rIns="45719" bIns="45719"/>
          <a:lstStyle/>
          <a:p>
            <a:pPr marL="0" indent="0">
              <a:buSzTx/>
              <a:buFontTx/>
              <a:buNone/>
            </a:pPr>
          </a:p>
        </p:txBody>
      </p:sp>
      <p:sp>
        <p:nvSpPr>
          <p:cNvPr id="59" name="Shape 59"/>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66" name="Shape 66"/>
          <p:cNvSpPr>
            <a:spLocks noGrp="1"/>
          </p:cNvSpPr>
          <p:nvPr>
            <p:ph type="title" hasCustomPrompt="1"/>
          </p:nvPr>
        </p:nvSpPr>
        <p:spPr>
          <a:xfrm>
            <a:off x="1792288" y="3600453"/>
            <a:ext cx="5486401" cy="425056"/>
          </a:xfrm>
          <a:prstGeom prst="rect">
            <a:avLst/>
          </a:prstGeom>
        </p:spPr>
        <p:txBody>
          <a:bodyPr anchor="b"/>
          <a:lstStyle>
            <a:lvl1pPr>
              <a:defRPr sz="2000" b="1"/>
            </a:lvl1pPr>
          </a:lstStyle>
          <a:p>
            <a:r>
              <a:t>标题文本</a:t>
            </a:r>
          </a:p>
        </p:txBody>
      </p:sp>
      <p:sp>
        <p:nvSpPr>
          <p:cNvPr id="67" name="Shape 67" descr="Picture Placeholder 2"/>
          <p:cNvSpPr>
            <a:spLocks noGrp="1"/>
          </p:cNvSpPr>
          <p:nvPr>
            <p:ph type="pic" sz="half" idx="13"/>
          </p:nvPr>
        </p:nvSpPr>
        <p:spPr>
          <a:xfrm>
            <a:off x="1792288" y="459581"/>
            <a:ext cx="5486401" cy="3086101"/>
          </a:xfrm>
          <a:prstGeom prst="rect">
            <a:avLst/>
          </a:prstGeom>
        </p:spPr>
        <p:txBody>
          <a:bodyPr lIns="91439" tIns="45719" rIns="91439" bIns="45719">
            <a:noAutofit/>
          </a:bodyPr>
          <a:lstStyle/>
          <a:p/>
        </p:txBody>
      </p:sp>
      <p:sp>
        <p:nvSpPr>
          <p:cNvPr id="68" name="Shape 68"/>
          <p:cNvSpPr>
            <a:spLocks noGrp="1"/>
          </p:cNvSpPr>
          <p:nvPr>
            <p:ph type="body" sz="quarter" idx="1" hasCustomPrompt="1"/>
          </p:nvPr>
        </p:nvSpPr>
        <p:spPr>
          <a:xfrm>
            <a:off x="1792288" y="4025510"/>
            <a:ext cx="5486401" cy="603648"/>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0965">
              <a:buSzTx/>
              <a:buFontTx/>
              <a:buNone/>
            </a:lvl4pPr>
            <a:lvl5pPr marL="0" indent="1828165">
              <a:buSzTx/>
              <a:buFontTx/>
              <a:buNone/>
            </a:lvl5pPr>
          </a:lstStyle>
          <a:p>
            <a:r>
              <a:t>正文级别 1</a:t>
            </a:r>
          </a:p>
          <a:p>
            <a:pPr lvl="1"/>
            <a:r>
              <a:t>正文级别 2</a:t>
            </a:r>
          </a:p>
          <a:p>
            <a:pPr lvl="2"/>
            <a:r>
              <a:t>正文级别 3</a:t>
            </a:r>
          </a:p>
          <a:p>
            <a:pPr lvl="3"/>
            <a:r>
              <a:t>正文级别 4</a:t>
            </a:r>
          </a:p>
          <a:p>
            <a:pPr lvl="4"/>
            <a:r>
              <a:t>正文级别 5</a:t>
            </a:r>
          </a:p>
        </p:txBody>
      </p:sp>
      <p:sp>
        <p:nvSpPr>
          <p:cNvPr id="69" name="Shape 69"/>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85" name="Shape 85"/>
          <p:cNvSpPr>
            <a:spLocks noGrp="1"/>
          </p:cNvSpPr>
          <p:nvPr>
            <p:ph type="title" hasCustomPrompt="1"/>
          </p:nvPr>
        </p:nvSpPr>
        <p:spPr>
          <a:xfrm>
            <a:off x="6629400" y="154783"/>
            <a:ext cx="2057400" cy="3290891"/>
          </a:xfrm>
          <a:prstGeom prst="rect">
            <a:avLst/>
          </a:prstGeom>
        </p:spPr>
        <p:txBody>
          <a:bodyPr/>
          <a:lstStyle/>
          <a:p>
            <a:r>
              <a:t>标题文本</a:t>
            </a:r>
          </a:p>
        </p:txBody>
      </p:sp>
      <p:sp>
        <p:nvSpPr>
          <p:cNvPr id="86" name="Shape 86"/>
          <p:cNvSpPr>
            <a:spLocks noGrp="1"/>
          </p:cNvSpPr>
          <p:nvPr>
            <p:ph type="body" idx="1" hasCustomPrompt="1"/>
          </p:nvPr>
        </p:nvSpPr>
        <p:spPr>
          <a:xfrm>
            <a:off x="457201" y="154783"/>
            <a:ext cx="6019801" cy="3290891"/>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7" name="Shape 87"/>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28650" y="4767263"/>
            <a:ext cx="2057400" cy="273844"/>
          </a:xfrm>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3028950" y="4767263"/>
            <a:ext cx="3086100" cy="273844"/>
          </a:xfrm>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628650" y="4767263"/>
            <a:ext cx="2057400" cy="273844"/>
          </a:xfrm>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3028950" y="4767263"/>
            <a:ext cx="3086100" cy="273844"/>
          </a:xfrm>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a:xfrm>
            <a:off x="3124200" y="4767263"/>
            <a:ext cx="2895600" cy="273844"/>
          </a:xfrm>
        </p:spPr>
        <p:txBody>
          <a:bodyPr/>
          <a:lstStyle/>
          <a:p>
            <a:pPr lvl="0" fontAlgn="base"/>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05978"/>
            <a:ext cx="8229600" cy="857251"/>
          </a:xfrm>
          <a:prstGeom prst="rect">
            <a:avLst/>
          </a:prstGeom>
          <a:ln w="12700">
            <a:miter lim="400000"/>
          </a:ln>
        </p:spPr>
        <p:txBody>
          <a:bodyPr lIns="45704" tIns="45704" rIns="45704" bIns="45704" anchor="ctr">
            <a:normAutofit/>
          </a:bodyPr>
          <a:lstStyle/>
          <a:p>
            <a:r>
              <a:t>标题文本</a:t>
            </a:r>
          </a:p>
        </p:txBody>
      </p:sp>
      <p:sp>
        <p:nvSpPr>
          <p:cNvPr id="3" name="Shape 3"/>
          <p:cNvSpPr>
            <a:spLocks noGrp="1"/>
          </p:cNvSpPr>
          <p:nvPr>
            <p:ph type="body" idx="1"/>
          </p:nvPr>
        </p:nvSpPr>
        <p:spPr>
          <a:xfrm>
            <a:off x="457200" y="1200150"/>
            <a:ext cx="8229600" cy="3394473"/>
          </a:xfrm>
          <a:prstGeom prst="rect">
            <a:avLst/>
          </a:prstGeom>
          <a:ln w="12700">
            <a:miter lim="400000"/>
          </a:ln>
        </p:spPr>
        <p:txBody>
          <a:bodyPr lIns="45704" tIns="45704" rIns="45704" bIns="45704">
            <a:normAutofit/>
          </a:bodyPr>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8422848" y="4769585"/>
            <a:ext cx="263953" cy="269211"/>
          </a:xfrm>
          <a:prstGeom prst="rect">
            <a:avLst/>
          </a:prstGeom>
          <a:ln w="12700">
            <a:miter lim="400000"/>
          </a:ln>
        </p:spPr>
        <p:txBody>
          <a:bodyPr wrap="none" lIns="45704" tIns="45704" rIns="45704" bIns="45704" anchor="ctr">
            <a:spAutoFit/>
          </a:bodyPr>
          <a:lstStyle>
            <a:lvl1pPr algn="r">
              <a:defRPr sz="1200">
                <a:solidFill>
                  <a:srgbClr val="9A9A9A"/>
                </a:solidFill>
              </a:defRPr>
            </a:lvl1pPr>
          </a:lstStyle>
          <a:p>
            <a:fld id="{86CB4B4D-7CA3-9044-876B-883B54F8677D}" type="slidenum">
              <a:rPr/>
            </a:fld>
            <a:endParaRPr/>
          </a:p>
        </p:txBody>
      </p:sp>
      <p:sp>
        <p:nvSpPr>
          <p:cNvPr id="5" name="矩形 4"/>
          <p:cNvSpPr/>
          <p:nvPr userDrawn="1"/>
        </p:nvSpPr>
        <p:spPr>
          <a:xfrm>
            <a:off x="0" y="0"/>
            <a:ext cx="9144000" cy="5143500"/>
          </a:xfrm>
          <a:prstGeom prst="rect">
            <a:avLst/>
          </a:prstGeom>
          <a:solidFill>
            <a:schemeClr val="bg1"/>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37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5C5C5C"/>
              </a:solidFill>
              <a:effectLst/>
              <a:uFillTx/>
              <a:latin typeface="+mn-lt"/>
              <a:ea typeface="+mn-ea"/>
              <a:cs typeface="+mn-cs"/>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1pPr>
      <a:lvl2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2pPr>
      <a:lvl3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3pPr>
      <a:lvl4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4pPr>
      <a:lvl5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5pPr>
      <a:lvl6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6pPr>
      <a:lvl7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7pPr>
      <a:lvl8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8pPr>
      <a:lvl9pPr marL="0" marR="0" indent="0" algn="l" defTabSz="913765" rtl="0" latinLnBrk="0">
        <a:lnSpc>
          <a:spcPct val="100000"/>
        </a:lnSpc>
        <a:spcBef>
          <a:spcPts val="0"/>
        </a:spcBef>
        <a:spcAft>
          <a:spcPts val="0"/>
        </a:spcAft>
        <a:buClrTx/>
        <a:buSzTx/>
        <a:buFontTx/>
        <a:buNone/>
        <a:defRPr sz="3200" b="0" i="0" u="none" strike="noStrike" cap="none" spc="0" baseline="0">
          <a:ln>
            <a:noFill/>
          </a:ln>
          <a:solidFill>
            <a:srgbClr val="959595"/>
          </a:solidFill>
          <a:uFillTx/>
          <a:latin typeface="Source Sans Pro Light"/>
          <a:ea typeface="Source Sans Pro Light"/>
          <a:cs typeface="Source Sans Pro Light"/>
          <a:sym typeface="Source Sans Pro Light"/>
        </a:defRPr>
      </a:lvl9pPr>
    </p:titleStyle>
    <p:bodyStyle>
      <a:lvl1pPr marL="342900" marR="0" indent="-34290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1pPr>
      <a:lvl2pPr marL="790575" marR="0" indent="-333375"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2pPr>
      <a:lvl3pPr marL="1205230"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3pPr>
      <a:lvl4pPr marL="1661795"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4pPr>
      <a:lvl5pPr marL="2118995"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5pPr>
      <a:lvl6pPr marL="2445385"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6pPr>
      <a:lvl7pPr marL="2902585"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7pPr>
      <a:lvl8pPr marL="3359150"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8pPr>
      <a:lvl9pPr marL="3816350"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9pPr>
    </p:bodyStyle>
    <p:otherStyle>
      <a:lvl1pPr marL="0" marR="0" indent="0"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1pPr>
      <a:lvl2pPr marL="0" marR="0" indent="457200"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2pPr>
      <a:lvl3pPr marL="0" marR="0" indent="914400"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3pPr>
      <a:lvl4pPr marL="0" marR="0" indent="1370965"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4pPr>
      <a:lvl5pPr marL="0" marR="0" indent="1828165"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5pPr>
      <a:lvl6pPr marL="0" marR="0" indent="2285365"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6pPr>
      <a:lvl7pPr marL="0" marR="0" indent="2742565"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7pPr>
      <a:lvl8pPr marL="0" marR="0" indent="3199130"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8pPr>
      <a:lvl9pPr marL="0" marR="0" indent="3656330" algn="r" defTabSz="91376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12.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png"/><Relationship Id="rId2" Type="http://schemas.openxmlformats.org/officeDocument/2006/relationships/tags" Target="../tags/tag14.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png"/><Relationship Id="rId3" Type="http://schemas.openxmlformats.org/officeDocument/2006/relationships/tags" Target="../tags/tag15.xml"/><Relationship Id="rId2" Type="http://schemas.openxmlformats.org/officeDocument/2006/relationships/image" Target="../media/image20.jpe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ags" Target="../tags/tag1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18.xml"/><Relationship Id="rId2" Type="http://schemas.openxmlformats.org/officeDocument/2006/relationships/image" Target="../media/image26.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png"/><Relationship Id="rId3" Type="http://schemas.openxmlformats.org/officeDocument/2006/relationships/tags" Target="../tags/tag19.xml"/><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png"/><Relationship Id="rId3" Type="http://schemas.openxmlformats.org/officeDocument/2006/relationships/tags" Target="../tags/tag20.xml"/><Relationship Id="rId2" Type="http://schemas.openxmlformats.org/officeDocument/2006/relationships/image" Target="../media/image30.png"/><Relationship Id="rId1" Type="http://schemas.openxmlformats.org/officeDocument/2006/relationships/image" Target="../media/image29.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tags" Target="../tags/tag5.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png"/><Relationship Id="rId3" Type="http://schemas.openxmlformats.org/officeDocument/2006/relationships/tags" Target="../tags/tag6.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png"/><Relationship Id="rId3" Type="http://schemas.openxmlformats.org/officeDocument/2006/relationships/tags" Target="../tags/tag7.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png"/><Relationship Id="rId3" Type="http://schemas.openxmlformats.org/officeDocument/2006/relationships/tags" Target="../tags/tag8.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摄图网_401960695_3D简约家居场景（非企业商用）.jpg"/>
          <p:cNvPicPr>
            <a:picLocks noChangeAspect="1"/>
          </p:cNvPicPr>
          <p:nvPr/>
        </p:nvPicPr>
        <p:blipFill>
          <a:blip r:embed="rId1" cstate="print"/>
          <a:srcRect l="31441" t="10724" b="8527"/>
          <a:stretch>
            <a:fillRect/>
          </a:stretch>
        </p:blipFill>
        <p:spPr>
          <a:xfrm>
            <a:off x="0" y="0"/>
            <a:ext cx="9144001" cy="5143500"/>
          </a:xfrm>
          <a:prstGeom prst="rect">
            <a:avLst/>
          </a:prstGeom>
        </p:spPr>
      </p:pic>
      <p:sp>
        <p:nvSpPr>
          <p:cNvPr id="9" name="矩形 8"/>
          <p:cNvSpPr/>
          <p:nvPr/>
        </p:nvSpPr>
        <p:spPr>
          <a:xfrm>
            <a:off x="10796" y="1785927"/>
            <a:ext cx="9136856" cy="1833574"/>
          </a:xfrm>
          <a:prstGeom prst="rect">
            <a:avLst/>
          </a:prstGeom>
          <a:solidFill>
            <a:schemeClr val="bg1">
              <a:alpha val="22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文本框 9"/>
          <p:cNvSpPr txBox="1"/>
          <p:nvPr/>
        </p:nvSpPr>
        <p:spPr>
          <a:xfrm>
            <a:off x="2927581" y="2145356"/>
            <a:ext cx="3303287" cy="706755"/>
          </a:xfrm>
          <a:prstGeom prst="rect">
            <a:avLst/>
          </a:prstGeom>
          <a:noFill/>
          <a:effectLst>
            <a:outerShdw blurRad="50800" dist="38100" dir="2700000" algn="tl" rotWithShape="0">
              <a:prstClr val="black">
                <a:alpha val="40000"/>
              </a:prstClr>
            </a:outerShdw>
          </a:effectLst>
        </p:spPr>
        <p:txBody>
          <a:bodyPr wrap="square" rtlCol="0" anchor="t">
            <a:spAutoFit/>
          </a:bodyPr>
          <a:lstStyle/>
          <a:p>
            <a:pPr algn="ctr"/>
            <a:r>
              <a:rPr lang="zh-CN" altLang="en-US" sz="2000" dirty="0" smtClean="0">
                <a:solidFill>
                  <a:schemeClr val="bg1"/>
                </a:solidFill>
                <a:effectLst/>
                <a:latin typeface="Arial" panose="020B0604020202020204" pitchFamily="34" charset="0"/>
                <a:ea typeface="方正兰亭粗黑简体" panose="02000000000000000000" charset="-122"/>
                <a:cs typeface="Arial" panose="020B0604020202020204" pitchFamily="34" charset="0"/>
                <a:sym typeface="+mn-ea"/>
              </a:rPr>
              <a:t>Luxur</a:t>
            </a:r>
            <a:r>
              <a:rPr lang="en-US" altLang="zh-CN" sz="2000" dirty="0" smtClean="0">
                <a:solidFill>
                  <a:schemeClr val="bg1"/>
                </a:solidFill>
                <a:effectLst/>
                <a:latin typeface="Arial" panose="020B0604020202020204" pitchFamily="34" charset="0"/>
                <a:ea typeface="方正兰亭粗黑简体" panose="02000000000000000000" charset="-122"/>
                <a:cs typeface="Arial" panose="020B0604020202020204" pitchFamily="34" charset="0"/>
                <a:sym typeface="+mn-ea"/>
              </a:rPr>
              <a:t>y</a:t>
            </a:r>
            <a:r>
              <a:rPr lang="zh-CN" altLang="en-US" sz="2000" dirty="0" smtClean="0">
                <a:solidFill>
                  <a:schemeClr val="bg1"/>
                </a:solidFill>
                <a:effectLst/>
                <a:latin typeface="Arial" panose="020B0604020202020204" pitchFamily="34" charset="0"/>
                <a:ea typeface="方正兰亭粗黑简体" panose="02000000000000000000" charset="-122"/>
                <a:cs typeface="Arial" panose="020B0604020202020204" pitchFamily="34" charset="0"/>
                <a:sym typeface="+mn-ea"/>
              </a:rPr>
              <a:t> Massage Chair</a:t>
            </a:r>
            <a:endParaRPr lang="zh-CN" altLang="en-US" sz="2000" dirty="0" smtClean="0">
              <a:solidFill>
                <a:schemeClr val="bg1"/>
              </a:solidFill>
              <a:effectLst/>
              <a:latin typeface="Arial" panose="020B0604020202020204" pitchFamily="34" charset="0"/>
              <a:ea typeface="方正兰亭粗黑简体" panose="02000000000000000000" charset="-122"/>
              <a:cs typeface="Arial" panose="020B0604020202020204" pitchFamily="34" charset="0"/>
              <a:sym typeface="+mn-ea"/>
            </a:endParaRPr>
          </a:p>
          <a:p>
            <a:pPr algn="ctr"/>
            <a:r>
              <a:rPr lang="en-US" altLang="zh-CN" sz="2000" dirty="0" smtClean="0">
                <a:solidFill>
                  <a:schemeClr val="bg1"/>
                </a:solidFill>
                <a:effectLst/>
                <a:latin typeface="Arial" panose="020B0604020202020204" pitchFamily="34" charset="0"/>
                <a:ea typeface="方正兰亭粗黑简体" panose="02000000000000000000" charset="-122"/>
                <a:cs typeface="Arial" panose="020B0604020202020204" pitchFamily="34" charset="0"/>
                <a:sym typeface="+mn-ea"/>
              </a:rPr>
              <a:t>A128</a:t>
            </a:r>
            <a:endParaRPr lang="zh-CN" altLang="zh-CN" sz="2000" dirty="0">
              <a:solidFill>
                <a:schemeClr val="bg1"/>
              </a:solidFill>
              <a:latin typeface="Arial" panose="020B0604020202020204" pitchFamily="34" charset="0"/>
              <a:ea typeface="方正兰亭粗黑简体" panose="02000000000000000000" charset="-122"/>
              <a:cs typeface="Arial" panose="020B0604020202020204" pitchFamily="34" charset="0"/>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ttrrrr.jpg"/>
          <p:cNvPicPr>
            <a:picLocks noChangeAspect="1"/>
          </p:cNvPicPr>
          <p:nvPr/>
        </p:nvPicPr>
        <p:blipFill>
          <a:blip r:embed="rId1" cstate="print"/>
          <a:srcRect l="33742" t="54815" r="22369"/>
          <a:stretch>
            <a:fillRect/>
          </a:stretch>
        </p:blipFill>
        <p:spPr>
          <a:xfrm>
            <a:off x="4352925" y="1590675"/>
            <a:ext cx="4697944" cy="3129975"/>
          </a:xfrm>
          <a:prstGeom prst="rect">
            <a:avLst/>
          </a:prstGeom>
        </p:spPr>
      </p:pic>
      <p:sp>
        <p:nvSpPr>
          <p:cNvPr id="4" name="文本框 3"/>
          <p:cNvSpPr txBox="1">
            <a:spLocks noChangeArrowheads="1"/>
          </p:cNvSpPr>
          <p:nvPr/>
        </p:nvSpPr>
        <p:spPr bwMode="auto">
          <a:xfrm>
            <a:off x="384175" y="2396550"/>
            <a:ext cx="4315442" cy="155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Calf hot compress, continuously heated to a stable state not </a:t>
            </a:r>
            <a:b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b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exceeding 44 ℃, allowing users to enjoy a warm atmosphere </a:t>
            </a:r>
            <a:b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b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while avoiding burns.</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lvl="0" eaLnBrk="1"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lvl="0" eaLnBrk="1"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Benefits of heating: softening muscles, dilating blood vessels, </a:t>
            </a:r>
            <a:b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b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and promoting blood circulation</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384175" y="1996440"/>
            <a:ext cx="7275195" cy="306705"/>
          </a:xfrm>
          <a:prstGeom prst="rect">
            <a:avLst/>
          </a:prstGeom>
          <a:noFill/>
        </p:spPr>
        <p:txBody>
          <a:bodyPr wrap="square" rtlCol="0" anchor="t">
            <a:spAutoFit/>
          </a:bodyPr>
          <a:lstStyle/>
          <a:p>
            <a:pPr>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Warm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T</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herapy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P</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romotes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B</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lood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C</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irculation</a:t>
            </a:r>
            <a:endPar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p:txBody>
      </p:sp>
      <p:cxnSp>
        <p:nvCxnSpPr>
          <p:cNvPr id="12" name="直接连接符 11"/>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3"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4"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3" name="图片 2"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tttsss.jpg"/>
          <p:cNvPicPr>
            <a:picLocks noChangeAspect="1"/>
          </p:cNvPicPr>
          <p:nvPr/>
        </p:nvPicPr>
        <p:blipFill>
          <a:blip r:embed="rId1" cstate="print"/>
          <a:srcRect l="11824" t="18852" r="32743" b="7325"/>
          <a:stretch>
            <a:fillRect/>
          </a:stretch>
        </p:blipFill>
        <p:spPr>
          <a:xfrm>
            <a:off x="3497580" y="242866"/>
            <a:ext cx="5402580" cy="4656163"/>
          </a:xfrm>
          <a:prstGeom prst="rect">
            <a:avLst/>
          </a:prstGeom>
        </p:spPr>
      </p:pic>
      <p:sp>
        <p:nvSpPr>
          <p:cNvPr id="10" name="文本占位符 2"/>
          <p:cNvSpPr txBox="1"/>
          <p:nvPr/>
        </p:nvSpPr>
        <p:spPr>
          <a:xfrm>
            <a:off x="494030" y="2622550"/>
            <a:ext cx="3376295" cy="1705610"/>
          </a:xfrm>
          <a:prstGeom prst="rect">
            <a:avLst/>
          </a:prstGeom>
          <a:ln w="12700">
            <a:miter lim="400000"/>
          </a:ln>
        </p:spPr>
        <p:txBody>
          <a:bodyPr wrap="square" lIns="34289" tIns="45704" rIns="34289" bIns="45704">
            <a:spAutoFit/>
          </a:bodyPr>
          <a:lstStyle/>
          <a:p>
            <a:pPr eaLnBrk="1" hangingPunct="1">
              <a:lnSpc>
                <a:spcPct val="150000"/>
              </a:lnSpc>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Lower limb massage is a key area for improving the comfort of massage chairs. The A128 massage chair uses electric telescopic calves, which automatically "find feet" and accurately locate according to the user's different heights, effectively improving massage efficiency. The legs can be electrically retracted by 15CM, supporting people of different heights.</a:t>
            </a:r>
            <a:endPar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3" name="文本框 3"/>
          <p:cNvSpPr txBox="1"/>
          <p:nvPr/>
        </p:nvSpPr>
        <p:spPr>
          <a:xfrm>
            <a:off x="384198" y="1508760"/>
            <a:ext cx="4267177" cy="737235"/>
          </a:xfrm>
          <a:prstGeom prst="rect">
            <a:avLst/>
          </a:prstGeom>
          <a:noFill/>
        </p:spPr>
        <p:txBody>
          <a:bodyPr wrap="square" rtlCol="0" anchor="t">
            <a:spAutoFit/>
          </a:bodyPr>
          <a:lstStyle/>
          <a:p>
            <a:pPr lvl="0" algn="l">
              <a:lnSpc>
                <a:spcPct val="150000"/>
              </a:lnSpc>
            </a:pPr>
            <a:r>
              <a:rPr lang="zh-CN" altLang="en-US"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Electric telescopic </a:t>
            </a:r>
            <a:r>
              <a:rPr lang="en-US" altLang="zh-CN"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A</a:t>
            </a:r>
            <a:r>
              <a:rPr lang="zh-CN" altLang="en-US"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djustment, </a:t>
            </a:r>
            <a:r>
              <a:rPr lang="en-US" altLang="zh-CN"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for Different Boday Shape</a:t>
            </a:r>
            <a:endParaRPr lang="en-US" altLang="zh-CN"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p:txBody>
      </p:sp>
      <p:sp>
        <p:nvSpPr>
          <p:cNvPr id="16" name="TextBox 15"/>
          <p:cNvSpPr txBox="1"/>
          <p:nvPr/>
        </p:nvSpPr>
        <p:spPr>
          <a:xfrm>
            <a:off x="4621706" y="3594734"/>
            <a:ext cx="1882217" cy="3975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3765" rtl="0" fontAlgn="auto" latinLnBrk="0" hangingPunct="0">
              <a:lnSpc>
                <a:spcPct val="100000"/>
              </a:lnSpc>
              <a:spcBef>
                <a:spcPts val="0"/>
              </a:spcBef>
              <a:spcAft>
                <a:spcPts val="0"/>
              </a:spcAft>
              <a:buClrTx/>
              <a:buSzTx/>
              <a:buFontTx/>
              <a:buNone/>
            </a:pPr>
            <a:r>
              <a:rPr lang="zh-CN" altLang="en-US" sz="1000" dirty="0" smtClean="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mn-ea"/>
              </a:rPr>
              <a:t>Electric leg extension and contraction</a:t>
            </a:r>
            <a:endParaRPr lang="zh-CN" altLang="en-US" sz="1000" dirty="0" smtClean="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8" name="上箭头 17"/>
          <p:cNvSpPr/>
          <p:nvPr/>
        </p:nvSpPr>
        <p:spPr>
          <a:xfrm rot="4456821" flipV="1">
            <a:off x="5273494" y="3154555"/>
            <a:ext cx="267326" cy="433623"/>
          </a:xfrm>
          <a:prstGeom prst="upArrow">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16200000" scaled="0"/>
          </a:gra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37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5C5C5C"/>
              </a:solidFill>
              <a:effectLst/>
              <a:uFillTx/>
              <a:latin typeface="+mn-lt"/>
              <a:ea typeface="+mn-ea"/>
              <a:cs typeface="+mn-cs"/>
              <a:sym typeface="Calibri" panose="020F0502020204030204"/>
            </a:endParaRPr>
          </a:p>
        </p:txBody>
      </p:sp>
      <p:cxnSp>
        <p:nvCxnSpPr>
          <p:cNvPr id="15" name="直接连接符 14"/>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7"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9"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28.33.jpg"/>
          <p:cNvPicPr>
            <a:picLocks noChangeAspect="1"/>
          </p:cNvPicPr>
          <p:nvPr/>
        </p:nvPicPr>
        <p:blipFill>
          <a:blip r:embed="rId1" cstate="print"/>
          <a:srcRect l="10580" r="764"/>
          <a:stretch>
            <a:fillRect/>
          </a:stretch>
        </p:blipFill>
        <p:spPr>
          <a:xfrm>
            <a:off x="3879206" y="863600"/>
            <a:ext cx="5112394" cy="3730952"/>
          </a:xfrm>
          <a:prstGeom prst="rect">
            <a:avLst/>
          </a:prstGeom>
        </p:spPr>
      </p:pic>
      <p:sp>
        <p:nvSpPr>
          <p:cNvPr id="9" name="文本框 7"/>
          <p:cNvSpPr txBox="1"/>
          <p:nvPr/>
        </p:nvSpPr>
        <p:spPr>
          <a:xfrm>
            <a:off x="384166" y="1593830"/>
            <a:ext cx="2978150" cy="1891665"/>
          </a:xfrm>
          <a:prstGeom prst="rect">
            <a:avLst/>
          </a:prstGeom>
          <a:noFill/>
        </p:spPr>
        <p:txBody>
          <a:bodyPr wrap="none" rtlCol="0" anchor="ctr">
            <a:spAutoFit/>
          </a:bodyPr>
          <a:lstStyle/>
          <a:p>
            <a:pPr algn="l"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Car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S</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tyle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S</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hortcut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Key</a:t>
            </a:r>
            <a:endParaRPr lang="zh-CN" altLang="en-US" sz="2000" b="1"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lgn="l">
              <a:lnSpc>
                <a:spcPct val="120000"/>
              </a:lnSpc>
            </a:pPr>
            <a:endParaRPr lang="en-US" altLang="zh-CN" sz="2000" b="1" dirty="0" smtClean="0"/>
          </a:p>
          <a:p>
            <a:pPr algn="l">
              <a:lnSpc>
                <a:spcPct val="120000"/>
              </a:lnSpc>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Design of car center console</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endParaRPr>
          </a:p>
          <a:p>
            <a:pPr algn="l">
              <a:lnSpc>
                <a:spcPct val="120000"/>
              </a:lnSpc>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Unique handling experience</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endParaRPr>
          </a:p>
          <a:p>
            <a:pPr algn="l">
              <a:lnSpc>
                <a:spcPct val="120000"/>
              </a:lnSpc>
            </a:pP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endParaRPr>
          </a:p>
          <a:p>
            <a:pPr algn="l">
              <a:lnSpc>
                <a:spcPct val="120000"/>
              </a:lnSpc>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Zero gravity up and down adjustment lever, </a:t>
            </a:r>
            <a:b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b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roller forward and backward adjustment, stepless </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endParaRPr>
          </a:p>
          <a:p>
            <a:pPr algn="l">
              <a:lnSpc>
                <a:spcPct val="120000"/>
              </a:lnSpc>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lifting of leg crane</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endParaRPr>
          </a:p>
        </p:txBody>
      </p:sp>
      <p:cxnSp>
        <p:nvCxnSpPr>
          <p:cNvPr id="16" name="直接连接符 15"/>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7"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8"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超大液晶显示屏.jpg"/>
          <p:cNvPicPr>
            <a:picLocks noChangeAspect="1"/>
          </p:cNvPicPr>
          <p:nvPr/>
        </p:nvPicPr>
        <p:blipFill>
          <a:blip r:embed="rId1"/>
          <a:stretch>
            <a:fillRect/>
          </a:stretch>
        </p:blipFill>
        <p:spPr>
          <a:xfrm>
            <a:off x="3363615" y="686734"/>
            <a:ext cx="5609088" cy="3830854"/>
          </a:xfrm>
          <a:prstGeom prst="rect">
            <a:avLst/>
          </a:prstGeom>
        </p:spPr>
      </p:pic>
      <p:sp>
        <p:nvSpPr>
          <p:cNvPr id="4" name="TextBox 7"/>
          <p:cNvSpPr txBox="1"/>
          <p:nvPr/>
        </p:nvSpPr>
        <p:spPr>
          <a:xfrm>
            <a:off x="384175" y="1962150"/>
            <a:ext cx="3155950" cy="1968500"/>
          </a:xfrm>
          <a:prstGeom prst="rect">
            <a:avLst/>
          </a:prstGeom>
          <a:noFill/>
          <a:ln w="9525">
            <a:noFill/>
          </a:ln>
        </p:spPr>
        <p:txBody>
          <a:bodyPr wrap="square" anchor="t">
            <a:spAutoFit/>
          </a:bodyPr>
          <a:lstStyle/>
          <a:p>
            <a:pPr defTabSz="9144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Ultra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T</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hin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T</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ouch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S</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creen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D</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isplay</a:t>
            </a:r>
            <a:endPar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a:lnSpc>
                <a:spcPct val="150000"/>
              </a:lnSpc>
            </a:pPr>
            <a:endParaRPr lang="zh-CN" altLang="en-US" sz="12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nSpc>
                <a:spcPct val="150000"/>
              </a:lnSpc>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Redefining luxury massage chairs and deeply adjusting the manual controls, suitable for all</a:t>
            </a:r>
            <a:r>
              <a:rPr lang="en-US" altLang="zh-CN"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 </a:t>
            </a: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ages.</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a:lnSpc>
                <a:spcPct val="150000"/>
              </a:lnSpc>
            </a:pP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a:lnSpc>
                <a:spcPct val="150000"/>
              </a:lnSpc>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One click touch, high-definition LCD screen, simple operation</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ltLang="en-US"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p:txBody>
      </p:sp>
      <p:cxnSp>
        <p:nvCxnSpPr>
          <p:cNvPr id="9" name="直接连接符 8"/>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0"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1"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
          <p:cNvSpPr txBox="1"/>
          <p:nvPr/>
        </p:nvSpPr>
        <p:spPr>
          <a:xfrm>
            <a:off x="384432" y="1838325"/>
            <a:ext cx="7275195" cy="414020"/>
          </a:xfrm>
          <a:prstGeom prst="rect">
            <a:avLst/>
          </a:prstGeom>
          <a:noFill/>
        </p:spPr>
        <p:txBody>
          <a:bodyPr wrap="square" rtlCol="0" anchor="t">
            <a:spAutoFit/>
          </a:bodyPr>
          <a:lstStyle/>
          <a:p>
            <a:pPr lvl="0" algn="l">
              <a:lnSpc>
                <a:spcPct val="150000"/>
              </a:lnSpc>
            </a:pPr>
            <a:r>
              <a:rPr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Intelligent AI </a:t>
            </a:r>
            <a:r>
              <a:rPr lang="en-US"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V</a:t>
            </a:r>
            <a:r>
              <a:rPr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oice</a:t>
            </a:r>
            <a:endParaRPr sz="14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9" name="文本占位符 2"/>
          <p:cNvSpPr txBox="1"/>
          <p:nvPr/>
        </p:nvSpPr>
        <p:spPr bwMode="auto">
          <a:xfrm>
            <a:off x="445392" y="2629537"/>
            <a:ext cx="3770630" cy="1013460"/>
          </a:xfrm>
          <a:prstGeom prst="rect">
            <a:avLst/>
          </a:prstGeom>
          <a:noFill/>
          <a:ln w="12700">
            <a:noFill/>
            <a:miter lim="400000"/>
          </a:ln>
          <a:extLst>
            <a:ext uri="{909E8E84-426E-40DD-AFC4-6F175D3DCCD1}">
              <a14:hiddenFill xmlns:a14="http://schemas.microsoft.com/office/drawing/2010/main">
                <a:solidFill>
                  <a:srgbClr val="FFFFFF"/>
                </a:solidFill>
              </a14:hiddenFill>
            </a:ext>
          </a:extLst>
        </p:spPr>
        <p:txBody>
          <a:bodyPr wrap="square" lIns="45704" tIns="45704" rIns="45704" bIns="4570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Your voice is the remote control</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lvl="0" eaLnBrk="1">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Short answer instructions can be used to achieve massage chairs through intelligent AI voice systems</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lvl="0" eaLnBrk="1">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Interacting with users frees up hands.</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p:txBody>
      </p:sp>
      <p:pic>
        <p:nvPicPr>
          <p:cNvPr id="10" name="图片 9" descr="C:/Users/Administrator/Desktop/吉朴斐/图片7.png图片7"/>
          <p:cNvPicPr>
            <a:picLocks noChangeAspect="1"/>
          </p:cNvPicPr>
          <p:nvPr/>
        </p:nvPicPr>
        <p:blipFill>
          <a:blip r:embed="rId1"/>
          <a:srcRect l="9" r="9"/>
          <a:stretch>
            <a:fillRect/>
          </a:stretch>
        </p:blipFill>
        <p:spPr>
          <a:xfrm>
            <a:off x="4031907" y="739140"/>
            <a:ext cx="4942222" cy="3644265"/>
          </a:xfrm>
          <a:prstGeom prst="rect">
            <a:avLst/>
          </a:prstGeom>
        </p:spPr>
      </p:pic>
      <p:cxnSp>
        <p:nvCxnSpPr>
          <p:cNvPr id="12" name="直接连接符 11"/>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3"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4"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无线充电.jpg"/>
          <p:cNvPicPr>
            <a:picLocks noChangeAspect="1"/>
          </p:cNvPicPr>
          <p:nvPr/>
        </p:nvPicPr>
        <p:blipFill>
          <a:blip r:embed="rId1" cstate="print"/>
          <a:stretch>
            <a:fillRect/>
          </a:stretch>
        </p:blipFill>
        <p:spPr>
          <a:xfrm>
            <a:off x="4241156" y="207317"/>
            <a:ext cx="4724401" cy="4724401"/>
          </a:xfrm>
          <a:prstGeom prst="rect">
            <a:avLst/>
          </a:prstGeom>
        </p:spPr>
      </p:pic>
      <p:sp>
        <p:nvSpPr>
          <p:cNvPr id="10" name="文本框 7"/>
          <p:cNvSpPr txBox="1"/>
          <p:nvPr/>
        </p:nvSpPr>
        <p:spPr>
          <a:xfrm>
            <a:off x="384175" y="1204595"/>
            <a:ext cx="3842385" cy="2068830"/>
          </a:xfrm>
          <a:prstGeom prst="rect">
            <a:avLst/>
          </a:prstGeom>
          <a:noFill/>
        </p:spPr>
        <p:txBody>
          <a:bodyPr wrap="square" rtlCol="0" anchor="ctr">
            <a:spAutoFit/>
          </a:bodyPr>
          <a:lstStyle/>
          <a:p>
            <a:pPr algn="l"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lt"/>
              </a:rPr>
              <a:t>W</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lt"/>
              </a:rPr>
              <a:t>ireless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lt"/>
              </a:rPr>
              <a:t>C</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lt"/>
              </a:rPr>
              <a:t>harge</a:t>
            </a:r>
            <a:br>
              <a:rPr lang="zh-CN" altLang="en-US" sz="2000" b="1"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br>
            <a:br>
              <a:rPr lang="zh-CN" altLang="en-US" sz="10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lt"/>
              </a:rPr>
            </a:br>
            <a:r>
              <a:rPr lang="zh-CN" altLang="en-US" sz="1000" dirty="0" smtClean="0">
                <a:solidFill>
                  <a:srgbClr val="959595"/>
                </a:solidFill>
                <a:latin typeface="Arial" panose="020B0604020202020204" pitchFamily="34" charset="0"/>
                <a:ea typeface="微软雅黑" panose="020B0503020204020204" charset="-122"/>
                <a:cs typeface="Arial" panose="020B0604020202020204" pitchFamily="34" charset="0"/>
                <a:sym typeface="Source Sans Pro Light"/>
              </a:rPr>
              <a:t>Energy is transmitted between the charger and the electrical device through a magnetic field, avoiding exposed wires and ensuring safety.</a:t>
            </a:r>
            <a:endParaRPr lang="zh-CN" altLang="en-US" sz="1000" dirty="0" smtClean="0">
              <a:solidFill>
                <a:srgbClr val="959595"/>
              </a:solidFill>
              <a:latin typeface="Arial" panose="020B0604020202020204" pitchFamily="34" charset="0"/>
              <a:ea typeface="微软雅黑" panose="020B0503020204020204" charset="-122"/>
              <a:cs typeface="Arial" panose="020B0604020202020204" pitchFamily="34" charset="0"/>
              <a:sym typeface="Source Sans Pro Light"/>
            </a:endParaRPr>
          </a:p>
          <a:p>
            <a:pPr algn="l"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rgbClr val="959595"/>
                </a:solidFill>
                <a:latin typeface="Arial" panose="020B0604020202020204" pitchFamily="34" charset="0"/>
                <a:ea typeface="微软雅黑" panose="020B0503020204020204" charset="-122"/>
                <a:cs typeface="Arial" panose="020B0604020202020204" pitchFamily="34" charset="0"/>
                <a:sym typeface="Source Sans Pro Light"/>
              </a:rPr>
              <a:t>Users can place their phones with wireless charging function in the card slot and charge and extend their phone anytime, anywhere.</a:t>
            </a:r>
            <a:endParaRPr lang="zh-CN" altLang="en-US" sz="1000" dirty="0" smtClean="0">
              <a:solidFill>
                <a:srgbClr val="959595"/>
              </a:solidFill>
              <a:latin typeface="Arial" panose="020B0604020202020204" pitchFamily="34" charset="0"/>
              <a:ea typeface="微软雅黑" panose="020B0503020204020204" charset="-122"/>
              <a:cs typeface="Arial" panose="020B0604020202020204" pitchFamily="34" charset="0"/>
              <a:sym typeface="Source Sans Pro Light"/>
            </a:endParaRPr>
          </a:p>
        </p:txBody>
      </p:sp>
      <p:cxnSp>
        <p:nvCxnSpPr>
          <p:cNvPr id="15" name="直接连接符 14"/>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6"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7"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9" name="图片 8" descr="128.33.jpg"/>
          <p:cNvPicPr>
            <a:picLocks noChangeAspect="1"/>
          </p:cNvPicPr>
          <p:nvPr/>
        </p:nvPicPr>
        <p:blipFill>
          <a:blip r:embed="rId2" cstate="print"/>
          <a:srcRect l="10580" r="764"/>
          <a:stretch>
            <a:fillRect/>
          </a:stretch>
        </p:blipFill>
        <p:spPr>
          <a:xfrm>
            <a:off x="670031" y="3597612"/>
            <a:ext cx="1501669" cy="1095897"/>
          </a:xfrm>
          <a:prstGeom prst="rect">
            <a:avLst/>
          </a:prstGeom>
        </p:spPr>
      </p:pic>
      <p:pic>
        <p:nvPicPr>
          <p:cNvPr id="2" name="图片 1" descr="GIPFELNM 红色透明底"/>
          <p:cNvPicPr>
            <a:picLocks noChangeAspect="1"/>
          </p:cNvPicPr>
          <p:nvPr>
            <p:custDataLst>
              <p:tags r:id="rId3"/>
            </p:custDataLst>
          </p:nvPr>
        </p:nvPicPr>
        <p:blipFill>
          <a:blip r:embed="rId4"/>
          <a:stretch>
            <a:fillRect/>
          </a:stretch>
        </p:blipFill>
        <p:spPr>
          <a:xfrm>
            <a:off x="384175" y="344170"/>
            <a:ext cx="1260000" cy="25637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摄图网_500648319_唯美极光风景（非企业商用）.jpg"/>
          <p:cNvPicPr>
            <a:picLocks noChangeAspect="1"/>
          </p:cNvPicPr>
          <p:nvPr/>
        </p:nvPicPr>
        <p:blipFill>
          <a:blip r:embed="rId1" cstate="print"/>
          <a:srcRect l="23799" r="19407" b="29630"/>
          <a:stretch>
            <a:fillRect/>
          </a:stretch>
        </p:blipFill>
        <p:spPr>
          <a:xfrm>
            <a:off x="3956361" y="529390"/>
            <a:ext cx="4949514" cy="4092916"/>
          </a:xfrm>
          <a:prstGeom prst="rect">
            <a:avLst/>
          </a:prstGeom>
        </p:spPr>
      </p:pic>
      <p:sp>
        <p:nvSpPr>
          <p:cNvPr id="9" name="文本框 7"/>
          <p:cNvSpPr txBox="1"/>
          <p:nvPr/>
        </p:nvSpPr>
        <p:spPr>
          <a:xfrm>
            <a:off x="384175" y="2196783"/>
            <a:ext cx="3588385" cy="850265"/>
          </a:xfrm>
          <a:prstGeom prst="rect">
            <a:avLst/>
          </a:prstGeom>
          <a:noFill/>
        </p:spPr>
        <p:txBody>
          <a:bodyPr wrap="square" rtlCol="0" anchor="ctr">
            <a:spAutoFit/>
          </a:bodyPr>
          <a:lstStyle/>
          <a:p>
            <a:pPr algn="l"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Front</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end </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D</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ecoration +</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 A</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mbient light </a:t>
            </a:r>
            <a:endParaRPr sz="2000" b="1"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indent="-228600" algn="l">
              <a:spcBef>
                <a:spcPts val="1000"/>
              </a:spcBef>
            </a:pPr>
            <a:r>
              <a:rPr lang="zh-CN" altLang="en-US" sz="1000"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The massage chair that gives radiance shines with a dazzling ice blue light strip in the dark night</a:t>
            </a:r>
            <a:endParaRPr lang="zh-CN" altLang="en-US" sz="1000"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p:txBody>
      </p:sp>
      <p:cxnSp>
        <p:nvCxnSpPr>
          <p:cNvPr id="16" name="直接连接符 15"/>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7"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8"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摄图网_401960695_3D简约家居场景（非企业商用）.jpg"/>
          <p:cNvPicPr>
            <a:picLocks noChangeAspect="1"/>
          </p:cNvPicPr>
          <p:nvPr/>
        </p:nvPicPr>
        <p:blipFill>
          <a:blip r:embed="rId1" cstate="print"/>
          <a:srcRect l="63049" t="12519" r="1086" b="12764"/>
          <a:stretch>
            <a:fillRect/>
          </a:stretch>
        </p:blipFill>
        <p:spPr>
          <a:xfrm>
            <a:off x="4215756" y="195241"/>
            <a:ext cx="4783464" cy="4759333"/>
          </a:xfrm>
          <a:prstGeom prst="rect">
            <a:avLst/>
          </a:prstGeom>
        </p:spPr>
      </p:pic>
      <p:pic>
        <p:nvPicPr>
          <p:cNvPr id="19" name="图片 18" descr="未命名 -1.png"/>
          <p:cNvPicPr>
            <a:picLocks noChangeAspect="1"/>
          </p:cNvPicPr>
          <p:nvPr/>
        </p:nvPicPr>
        <p:blipFill>
          <a:blip r:embed="rId2" cstate="print">
            <a:duotone>
              <a:schemeClr val="accent6">
                <a:shade val="45000"/>
                <a:satMod val="135000"/>
              </a:schemeClr>
              <a:prstClr val="white"/>
            </a:duotone>
          </a:blip>
          <a:stretch>
            <a:fillRect/>
          </a:stretch>
        </p:blipFill>
        <p:spPr>
          <a:xfrm>
            <a:off x="6750862" y="1666875"/>
            <a:ext cx="1050985" cy="1049244"/>
          </a:xfrm>
          <a:prstGeom prst="rect">
            <a:avLst/>
          </a:prstGeom>
        </p:spPr>
      </p:pic>
      <p:pic>
        <p:nvPicPr>
          <p:cNvPr id="24" name="图片 23" descr="未命名 -1.png"/>
          <p:cNvPicPr>
            <a:picLocks noChangeAspect="1"/>
          </p:cNvPicPr>
          <p:nvPr/>
        </p:nvPicPr>
        <p:blipFill>
          <a:blip r:embed="rId3" cstate="print">
            <a:duotone>
              <a:prstClr val="black"/>
              <a:srgbClr val="61453D">
                <a:tint val="45000"/>
                <a:satMod val="400000"/>
              </a:srgbClr>
            </a:duotone>
          </a:blip>
          <a:stretch>
            <a:fillRect/>
          </a:stretch>
        </p:blipFill>
        <p:spPr>
          <a:xfrm>
            <a:off x="4599223" y="613094"/>
            <a:ext cx="576435" cy="397822"/>
          </a:xfrm>
          <a:prstGeom prst="rect">
            <a:avLst/>
          </a:prstGeom>
        </p:spPr>
      </p:pic>
      <p:sp>
        <p:nvSpPr>
          <p:cNvPr id="25" name="文本占位符 2"/>
          <p:cNvSpPr txBox="1"/>
          <p:nvPr/>
        </p:nvSpPr>
        <p:spPr>
          <a:xfrm>
            <a:off x="384166" y="1188720"/>
            <a:ext cx="3660775" cy="3394710"/>
          </a:xfrm>
          <a:prstGeom prst="rect">
            <a:avLst/>
          </a:prstGeom>
        </p:spPr>
        <p:txBody>
          <a:bodyPr>
            <a:normAutofit/>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Immersive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M</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usic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M</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assage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E</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xperience</a:t>
            </a:r>
            <a:endPar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endParaRPr>
          </a:p>
          <a:p>
            <a:pPr algn="l">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en-US" altLang="zh-CN" sz="1400" dirty="0">
              <a:solidFill>
                <a:schemeClr val="bg1">
                  <a:lumMod val="65000"/>
                </a:schemeClr>
              </a:solidFill>
              <a:sym typeface="+mn-ea"/>
            </a:endParaRPr>
          </a:p>
          <a:p>
            <a:pPr>
              <a:lnSpc>
                <a:spcPct val="150000"/>
              </a:lnSpc>
            </a:pPr>
            <a:r>
              <a:rPr lang="zh-CN" altLang="en-US"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The massage chair head cover is equipped with a high fidelity three-dimensional Bluetooth speaker on both sides, providing surround music for you to enjoy while massaging, creating a comfortable massage atmosphere and allowing you to feel comfortable and relaxed throughout your body and mind.</a:t>
            </a:r>
            <a:endParaRPr lang="zh-CN" altLang="en-US"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4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5" name="图片 14" descr="未命名 -1.png"/>
          <p:cNvPicPr>
            <a:picLocks noChangeAspect="1"/>
          </p:cNvPicPr>
          <p:nvPr/>
        </p:nvPicPr>
        <p:blipFill>
          <a:blip r:embed="rId2" cstate="print">
            <a:duotone>
              <a:schemeClr val="accent6">
                <a:shade val="45000"/>
                <a:satMod val="135000"/>
              </a:schemeClr>
              <a:prstClr val="white"/>
            </a:duotone>
          </a:blip>
          <a:stretch>
            <a:fillRect/>
          </a:stretch>
        </p:blipFill>
        <p:spPr>
          <a:xfrm>
            <a:off x="6750862" y="1666875"/>
            <a:ext cx="1050985" cy="1049244"/>
          </a:xfrm>
          <a:prstGeom prst="rect">
            <a:avLst/>
          </a:prstGeom>
        </p:spPr>
      </p:pic>
      <p:pic>
        <p:nvPicPr>
          <p:cNvPr id="17" name="图片 16" descr="未命名 -1.png"/>
          <p:cNvPicPr>
            <a:picLocks noChangeAspect="1"/>
          </p:cNvPicPr>
          <p:nvPr/>
        </p:nvPicPr>
        <p:blipFill>
          <a:blip r:embed="rId2" cstate="print">
            <a:duotone>
              <a:schemeClr val="accent6">
                <a:shade val="45000"/>
                <a:satMod val="135000"/>
              </a:schemeClr>
              <a:prstClr val="white"/>
            </a:duotone>
          </a:blip>
          <a:stretch>
            <a:fillRect/>
          </a:stretch>
        </p:blipFill>
        <p:spPr>
          <a:xfrm>
            <a:off x="6750862" y="1666875"/>
            <a:ext cx="1050985" cy="1049244"/>
          </a:xfrm>
          <a:prstGeom prst="rect">
            <a:avLst/>
          </a:prstGeom>
        </p:spPr>
      </p:pic>
      <p:pic>
        <p:nvPicPr>
          <p:cNvPr id="13" name="图片 12"/>
          <p:cNvPicPr>
            <a:picLocks noChangeAspect="1"/>
          </p:cNvPicPr>
          <p:nvPr/>
        </p:nvPicPr>
        <p:blipFill>
          <a:blip r:embed="rId4"/>
          <a:stretch>
            <a:fillRect/>
          </a:stretch>
        </p:blipFill>
        <p:spPr>
          <a:xfrm>
            <a:off x="601504" y="3542991"/>
            <a:ext cx="2531745" cy="1315402"/>
          </a:xfrm>
          <a:prstGeom prst="rect">
            <a:avLst/>
          </a:prstGeom>
          <a:noFill/>
          <a:ln w="9525">
            <a:noFill/>
          </a:ln>
        </p:spPr>
      </p:pic>
      <p:cxnSp>
        <p:nvCxnSpPr>
          <p:cNvPr id="20" name="直接连接符 19"/>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23"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5"/>
            </p:custDataLst>
          </p:nvPr>
        </p:nvPicPr>
        <p:blipFill>
          <a:blip r:embed="rId6"/>
          <a:stretch>
            <a:fillRect/>
          </a:stretch>
        </p:blipFill>
        <p:spPr>
          <a:xfrm>
            <a:off x="384175" y="344170"/>
            <a:ext cx="1260000" cy="256375"/>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128.151.png"/>
          <p:cNvPicPr>
            <a:picLocks noChangeAspect="1"/>
          </p:cNvPicPr>
          <p:nvPr/>
        </p:nvPicPr>
        <p:blipFill>
          <a:blip r:embed="rId1" cstate="print"/>
          <a:srcRect l="24887"/>
          <a:stretch>
            <a:fillRect/>
          </a:stretch>
        </p:blipFill>
        <p:spPr>
          <a:xfrm>
            <a:off x="3228224" y="1241864"/>
            <a:ext cx="3309736" cy="2851540"/>
          </a:xfrm>
          <a:prstGeom prst="rect">
            <a:avLst/>
          </a:prstGeom>
        </p:spPr>
      </p:pic>
      <p:pic>
        <p:nvPicPr>
          <p:cNvPr id="19" name="图片 18" descr="128.150.png"/>
          <p:cNvPicPr>
            <a:picLocks noChangeAspect="1"/>
          </p:cNvPicPr>
          <p:nvPr/>
        </p:nvPicPr>
        <p:blipFill>
          <a:blip r:embed="rId2" cstate="print"/>
          <a:srcRect l="11760" r="9680"/>
          <a:stretch>
            <a:fillRect/>
          </a:stretch>
        </p:blipFill>
        <p:spPr>
          <a:xfrm>
            <a:off x="0" y="1341121"/>
            <a:ext cx="3459154" cy="2849500"/>
          </a:xfrm>
          <a:prstGeom prst="rect">
            <a:avLst/>
          </a:prstGeom>
        </p:spPr>
      </p:pic>
      <p:sp>
        <p:nvSpPr>
          <p:cNvPr id="3" name="矩形 2"/>
          <p:cNvSpPr/>
          <p:nvPr/>
        </p:nvSpPr>
        <p:spPr>
          <a:xfrm>
            <a:off x="5977021" y="1874520"/>
            <a:ext cx="2684379" cy="345440"/>
          </a:xfrm>
          <a:prstGeom prst="rect">
            <a:avLst/>
          </a:prstGeom>
        </p:spPr>
        <p:txBody>
          <a:bodyPr wrap="square" lIns="68580" tIns="34290" rIns="68580" bIns="34290">
            <a:spAutoFit/>
          </a:bodyPr>
          <a:lstStyle/>
          <a:p>
            <a:pPr algn="just">
              <a:lnSpc>
                <a:spcPct val="150000"/>
              </a:lnSpc>
            </a:pPr>
            <a:r>
              <a:rPr lang="zh-CN"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Source Sans Pro Light"/>
              </a:rPr>
              <a:t>【</a:t>
            </a:r>
            <a:r>
              <a:rPr lang="zh-CN" altLang="zh-CN" sz="12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Product </a:t>
            </a:r>
            <a:r>
              <a:rPr lang="en-US" altLang="zh-CN" sz="12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P</a:t>
            </a:r>
            <a:r>
              <a:rPr lang="zh-CN" altLang="zh-CN" sz="12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arameters</a:t>
            </a:r>
            <a:r>
              <a:rPr lang="zh-CN"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Source Sans Pro Light"/>
              </a:rPr>
              <a:t>】</a:t>
            </a:r>
            <a:endPar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endParaRPr>
          </a:p>
        </p:txBody>
      </p:sp>
      <p:cxnSp>
        <p:nvCxnSpPr>
          <p:cNvPr id="32" name="直接连接符 31"/>
          <p:cNvCxnSpPr/>
          <p:nvPr/>
        </p:nvCxnSpPr>
        <p:spPr>
          <a:xfrm rot="5400000">
            <a:off x="2224638" y="2885729"/>
            <a:ext cx="2008238" cy="1066"/>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a:off x="757678" y="3949288"/>
            <a:ext cx="2098954" cy="422"/>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a:off x="4078596" y="3949288"/>
            <a:ext cx="1019184" cy="422"/>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1370214" y="3988908"/>
            <a:ext cx="1309797" cy="369332"/>
          </a:xfrm>
          <a:prstGeom prst="rect">
            <a:avLst/>
          </a:prstGeom>
          <a:noFill/>
        </p:spPr>
        <p:txBody>
          <a:bodyPr wrap="square" rtlCol="0">
            <a:spAutoFit/>
          </a:bodyPr>
          <a:lstStyle/>
          <a:p>
            <a:r>
              <a:rPr lang="en-US" altLang="zh-CN" dirty="0" smtClean="0"/>
              <a:t>1640mm</a:t>
            </a:r>
            <a:endParaRPr lang="zh-CN" altLang="en-US" dirty="0"/>
          </a:p>
        </p:txBody>
      </p:sp>
      <p:sp>
        <p:nvSpPr>
          <p:cNvPr id="36" name="TextBox 35"/>
          <p:cNvSpPr txBox="1"/>
          <p:nvPr/>
        </p:nvSpPr>
        <p:spPr>
          <a:xfrm>
            <a:off x="4196408" y="3988908"/>
            <a:ext cx="1469285" cy="369332"/>
          </a:xfrm>
          <a:prstGeom prst="rect">
            <a:avLst/>
          </a:prstGeom>
          <a:noFill/>
        </p:spPr>
        <p:txBody>
          <a:bodyPr wrap="square" rtlCol="0">
            <a:spAutoFit/>
          </a:bodyPr>
          <a:lstStyle/>
          <a:p>
            <a:r>
              <a:rPr lang="en-US" altLang="zh-CN" dirty="0" smtClean="0"/>
              <a:t>875mm</a:t>
            </a:r>
            <a:endParaRPr lang="zh-CN" altLang="en-US" dirty="0"/>
          </a:p>
        </p:txBody>
      </p:sp>
      <p:sp>
        <p:nvSpPr>
          <p:cNvPr id="37" name="TextBox 36"/>
          <p:cNvSpPr txBox="1"/>
          <p:nvPr/>
        </p:nvSpPr>
        <p:spPr>
          <a:xfrm>
            <a:off x="3304445" y="2248681"/>
            <a:ext cx="461665" cy="1700607"/>
          </a:xfrm>
          <a:prstGeom prst="rect">
            <a:avLst/>
          </a:prstGeom>
          <a:noFill/>
        </p:spPr>
        <p:txBody>
          <a:bodyPr vert="eaVert" wrap="square" rtlCol="0">
            <a:spAutoFit/>
          </a:bodyPr>
          <a:lstStyle/>
          <a:p>
            <a:r>
              <a:rPr lang="en-US" altLang="zh-CN" dirty="0" smtClean="0"/>
              <a:t>1315mm</a:t>
            </a:r>
            <a:endParaRPr lang="zh-CN" altLang="en-US" dirty="0"/>
          </a:p>
        </p:txBody>
      </p:sp>
      <p:cxnSp>
        <p:nvCxnSpPr>
          <p:cNvPr id="16" name="直接连接符 15"/>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7"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8"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3"/>
            </p:custDataLst>
          </p:nvPr>
        </p:nvPicPr>
        <p:blipFill>
          <a:blip r:embed="rId4"/>
          <a:stretch>
            <a:fillRect/>
          </a:stretch>
        </p:blipFill>
        <p:spPr>
          <a:xfrm>
            <a:off x="384175" y="344170"/>
            <a:ext cx="1260000" cy="256375"/>
          </a:xfrm>
          <a:prstGeom prst="rect">
            <a:avLst/>
          </a:prstGeom>
        </p:spPr>
      </p:pic>
      <p:sp>
        <p:nvSpPr>
          <p:cNvPr id="4" name="文本框 3"/>
          <p:cNvSpPr txBox="1"/>
          <p:nvPr/>
        </p:nvSpPr>
        <p:spPr>
          <a:xfrm>
            <a:off x="6112510" y="2248535"/>
            <a:ext cx="2154555" cy="1475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algn="just">
              <a:lnSpc>
                <a:spcPct val="150000"/>
              </a:lnSpc>
            </a:pPr>
            <a:r>
              <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Model: A128</a:t>
            </a:r>
            <a:endPar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endParaRPr>
          </a:p>
          <a:p>
            <a:pPr algn="just">
              <a:lnSpc>
                <a:spcPct val="150000"/>
              </a:lnSpc>
            </a:pPr>
            <a:r>
              <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Rated frequency: 50Hz</a:t>
            </a:r>
            <a:endPar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endParaRPr>
          </a:p>
          <a:p>
            <a:pPr algn="just">
              <a:lnSpc>
                <a:spcPct val="150000"/>
              </a:lnSpc>
            </a:pPr>
            <a:r>
              <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Rated voltage: 220V~</a:t>
            </a:r>
            <a:endPar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endParaRPr>
          </a:p>
          <a:p>
            <a:pPr algn="just">
              <a:lnSpc>
                <a:spcPct val="150000"/>
              </a:lnSpc>
            </a:pPr>
            <a:r>
              <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Rated power: 200W</a:t>
            </a:r>
            <a:endPar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endParaRPr>
          </a:p>
          <a:p>
            <a:pPr algn="just">
              <a:lnSpc>
                <a:spcPct val="150000"/>
              </a:lnSpc>
            </a:pPr>
            <a:endPar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endParaRPr>
          </a:p>
          <a:p>
            <a:pPr algn="just">
              <a:lnSpc>
                <a:spcPct val="150000"/>
              </a:lnSpc>
            </a:pPr>
            <a:r>
              <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Source Sans Pro Light"/>
              </a:rPr>
              <a:t>Vertical size: 1640 * 875 * 1315mm</a:t>
            </a:r>
            <a:endParaRPr kumimoji="0" lang="zh-CN" altLang="en-US" sz="1000" b="0" i="0" u="none" strike="noStrike" cap="none" spc="0" normalizeH="0" baseline="0" dirty="0" smtClean="0">
              <a:ln>
                <a:noFill/>
              </a:ln>
              <a:solidFill>
                <a:schemeClr val="bg1">
                  <a:lumMod val="50000"/>
                </a:schemeClr>
              </a:solidFill>
              <a:effectLst/>
              <a:uFillTx/>
              <a:latin typeface="Arial" panose="020B0604020202020204" pitchFamily="34" charset="0"/>
              <a:ea typeface="微软雅黑" panose="020B0503020204020204" charset="-122"/>
              <a:cs typeface="Arial" panose="020B0604020202020204" pitchFamily="34" charset="0"/>
              <a:sym typeface="Source Sans Pro Ligh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128.150.png"/>
          <p:cNvPicPr>
            <a:picLocks noChangeAspect="1"/>
          </p:cNvPicPr>
          <p:nvPr/>
        </p:nvPicPr>
        <p:blipFill>
          <a:blip r:embed="rId1" cstate="print"/>
          <a:srcRect l="20074"/>
          <a:stretch>
            <a:fillRect/>
          </a:stretch>
        </p:blipFill>
        <p:spPr>
          <a:xfrm>
            <a:off x="4549140" y="910772"/>
            <a:ext cx="4785360" cy="3874588"/>
          </a:xfrm>
          <a:prstGeom prst="rect">
            <a:avLst/>
          </a:prstGeom>
        </p:spPr>
      </p:pic>
      <p:cxnSp>
        <p:nvCxnSpPr>
          <p:cNvPr id="7" name="直接连接符 6"/>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8"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9"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12" name="图片 11" descr="128.149.png"/>
          <p:cNvPicPr>
            <a:picLocks noChangeAspect="1"/>
          </p:cNvPicPr>
          <p:nvPr/>
        </p:nvPicPr>
        <p:blipFill>
          <a:blip r:embed="rId2" cstate="print"/>
          <a:srcRect l="13531" r="15156"/>
          <a:stretch>
            <a:fillRect/>
          </a:stretch>
        </p:blipFill>
        <p:spPr>
          <a:xfrm>
            <a:off x="0" y="776133"/>
            <a:ext cx="4648200" cy="4218107"/>
          </a:xfrm>
          <a:prstGeom prst="rect">
            <a:avLst/>
          </a:prstGeom>
        </p:spPr>
      </p:pic>
      <p:pic>
        <p:nvPicPr>
          <p:cNvPr id="2" name="图片 1" descr="GIPFELNM 红色透明底"/>
          <p:cNvPicPr>
            <a:picLocks noChangeAspect="1"/>
          </p:cNvPicPr>
          <p:nvPr>
            <p:custDataLst>
              <p:tags r:id="rId3"/>
            </p:custDataLst>
          </p:nvPr>
        </p:nvPicPr>
        <p:blipFill>
          <a:blip r:embed="rId4"/>
          <a:stretch>
            <a:fillRect/>
          </a:stretch>
        </p:blipFill>
        <p:spPr>
          <a:xfrm>
            <a:off x="384175" y="344170"/>
            <a:ext cx="1260000" cy="2563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占位符 11"/>
          <p:cNvSpPr>
            <a:spLocks noGrp="1"/>
          </p:cNvSpPr>
          <p:nvPr/>
        </p:nvSpPr>
        <p:spPr>
          <a:xfrm>
            <a:off x="384432" y="2954488"/>
            <a:ext cx="3717290" cy="1945808"/>
          </a:xfrm>
          <a:prstGeom prst="rect">
            <a:avLst/>
          </a:prstGeom>
          <a:ln w="12700">
            <a:miter lim="400000"/>
          </a:ln>
        </p:spPr>
        <p:txBody>
          <a:bodyPr lIns="45704" tIns="45704" rIns="45704" bIns="45704">
            <a:normAutofit/>
          </a:bodyPr>
          <a:lstStyle>
            <a:lvl1pPr marL="342900" marR="0" indent="-34290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1pPr>
            <a:lvl2pPr marL="790575" marR="0" indent="-333375"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2pPr>
            <a:lvl3pPr marL="1205230"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3pPr>
            <a:lvl4pPr marL="1661795"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4pPr>
            <a:lvl5pPr marL="2118995"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5pPr>
            <a:lvl6pPr marL="2445385"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6pPr>
            <a:lvl7pPr marL="2902585"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7pPr>
            <a:lvl8pPr marL="3359150"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8pPr>
            <a:lvl9pPr marL="3816350"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9pPr>
          </a:lstStyle>
          <a:p>
            <a:pPr marL="0" indent="0">
              <a:lnSpc>
                <a:spcPct val="150000"/>
              </a:lnSpc>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Equipped with a 4D motion sensor and an 8-core sensor, it achieves multi-dimensional precise control of force, speed, position, and temperature.</a:t>
            </a:r>
            <a:endParaRPr lang="zh-CN" altLang="en-US" sz="1200" i="1" dirty="0"/>
          </a:p>
          <a:p>
            <a:pPr marL="0" indent="0">
              <a:buNone/>
            </a:pPr>
            <a:endParaRPr lang="zh-CN" altLang="en-US" sz="1200" i="1" dirty="0"/>
          </a:p>
        </p:txBody>
      </p:sp>
      <p:sp>
        <p:nvSpPr>
          <p:cNvPr id="21" name="文本框 99"/>
          <p:cNvSpPr txBox="1"/>
          <p:nvPr/>
        </p:nvSpPr>
        <p:spPr>
          <a:xfrm>
            <a:off x="384432" y="1737360"/>
            <a:ext cx="5596890" cy="1060450"/>
          </a:xfrm>
          <a:prstGeom prst="rect">
            <a:avLst/>
          </a:prstGeom>
          <a:noFill/>
          <a:ln w="9525">
            <a:noFill/>
          </a:ln>
        </p:spPr>
        <p:txBody>
          <a:bodyPr wrap="square">
            <a:spAutoFit/>
          </a:bodyPr>
          <a:lstStyle/>
          <a:p>
            <a:pPr defTabSz="914400">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4D </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Mo</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tion </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S</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ensing </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M</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ovement</a:t>
            </a:r>
            <a:endPar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defTabSz="914400">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Achieve </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M</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ulti-dimensional </a:t>
            </a:r>
            <a:endPar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defTabSz="914400">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M</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assage </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E</a:t>
            </a:r>
            <a:r>
              <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xperience</a:t>
            </a:r>
            <a:endParaRPr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p:txBody>
      </p:sp>
      <p:pic>
        <p:nvPicPr>
          <p:cNvPr id="10" name="图片 9" descr="C:/Users/Administrator/Desktop/吉朴斐/图片1.png图片1"/>
          <p:cNvPicPr>
            <a:picLocks noChangeAspect="1"/>
          </p:cNvPicPr>
          <p:nvPr/>
        </p:nvPicPr>
        <p:blipFill>
          <a:blip r:embed="rId1"/>
          <a:srcRect l="28" r="28"/>
          <a:stretch>
            <a:fillRect/>
          </a:stretch>
        </p:blipFill>
        <p:spPr>
          <a:xfrm>
            <a:off x="4044306" y="550345"/>
            <a:ext cx="4803063" cy="4098655"/>
          </a:xfrm>
          <a:prstGeom prst="rect">
            <a:avLst/>
          </a:prstGeom>
        </p:spPr>
      </p:pic>
      <p:cxnSp>
        <p:nvCxnSpPr>
          <p:cNvPr id="14" name="直接连接符 13"/>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5"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7"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28.202103612.jpg"/>
          <p:cNvPicPr>
            <a:picLocks noChangeAspect="1"/>
          </p:cNvPicPr>
          <p:nvPr/>
        </p:nvPicPr>
        <p:blipFill>
          <a:blip r:embed="rId1" cstate="print"/>
          <a:srcRect l="17995"/>
          <a:stretch>
            <a:fillRect/>
          </a:stretch>
        </p:blipFill>
        <p:spPr>
          <a:xfrm>
            <a:off x="182879" y="755802"/>
            <a:ext cx="5428275" cy="4282806"/>
          </a:xfrm>
          <a:prstGeom prst="rect">
            <a:avLst/>
          </a:prstGeom>
        </p:spPr>
      </p:pic>
      <p:cxnSp>
        <p:nvCxnSpPr>
          <p:cNvPr id="7" name="直接连接符 6"/>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8"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9"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14" name="图片 13" descr="128.127.png"/>
          <p:cNvPicPr>
            <a:picLocks noChangeAspect="1"/>
          </p:cNvPicPr>
          <p:nvPr/>
        </p:nvPicPr>
        <p:blipFill>
          <a:blip r:embed="rId2" cstate="print"/>
          <a:srcRect r="9023"/>
          <a:stretch>
            <a:fillRect/>
          </a:stretch>
        </p:blipFill>
        <p:spPr>
          <a:xfrm>
            <a:off x="3462236" y="854862"/>
            <a:ext cx="5681764" cy="4040672"/>
          </a:xfrm>
          <a:prstGeom prst="rect">
            <a:avLst/>
          </a:prstGeom>
        </p:spPr>
      </p:pic>
      <p:pic>
        <p:nvPicPr>
          <p:cNvPr id="2" name="图片 1" descr="GIPFELNM 红色透明底"/>
          <p:cNvPicPr>
            <a:picLocks noChangeAspect="1"/>
          </p:cNvPicPr>
          <p:nvPr>
            <p:custDataLst>
              <p:tags r:id="rId3"/>
            </p:custDataLst>
          </p:nvPr>
        </p:nvPicPr>
        <p:blipFill>
          <a:blip r:embed="rId4"/>
          <a:stretch>
            <a:fillRect/>
          </a:stretch>
        </p:blipFill>
        <p:spPr>
          <a:xfrm>
            <a:off x="384175" y="344170"/>
            <a:ext cx="1260000" cy="25637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素材\按摩椅素材\机芯\4D\untitled.704.jpg"/>
          <p:cNvPicPr>
            <a:picLocks noChangeAspect="1" noChangeArrowheads="1"/>
          </p:cNvPicPr>
          <p:nvPr/>
        </p:nvPicPr>
        <p:blipFill>
          <a:blip r:embed="rId1" cstate="print"/>
          <a:srcRect r="6488"/>
          <a:stretch>
            <a:fillRect/>
          </a:stretch>
        </p:blipFill>
        <p:spPr bwMode="auto">
          <a:xfrm>
            <a:off x="171449" y="1242732"/>
            <a:ext cx="3981451" cy="2971857"/>
          </a:xfrm>
          <a:prstGeom prst="rect">
            <a:avLst/>
          </a:prstGeom>
          <a:noFill/>
        </p:spPr>
      </p:pic>
      <p:sp>
        <p:nvSpPr>
          <p:cNvPr id="11" name="TextBox 10"/>
          <p:cNvSpPr txBox="1"/>
          <p:nvPr/>
        </p:nvSpPr>
        <p:spPr>
          <a:xfrm>
            <a:off x="4443639" y="246743"/>
            <a:ext cx="4524375" cy="5723890"/>
          </a:xfrm>
          <a:prstGeom prst="rect">
            <a:avLst/>
          </a:prstGeom>
          <a:noFill/>
        </p:spPr>
        <p:txBody>
          <a:bodyPr wrap="square" rtlCol="0">
            <a:spAutoFit/>
          </a:bodyPr>
          <a:lstStyle/>
          <a:p>
            <a:endParaRPr lang="en-US" altLang="zh-CN" sz="4000" b="1" dirty="0" smtClean="0">
              <a:solidFill>
                <a:schemeClr val="accent1">
                  <a:lumMod val="75000"/>
                </a:schemeClr>
              </a:solidFill>
              <a:latin typeface="兰亭准黑" pitchFamily="2" charset="-122"/>
              <a:ea typeface="兰亭准黑" pitchFamily="2" charset="-122"/>
              <a:cs typeface="兰亭准黑" pitchFamily="2" charset="-122"/>
            </a:endParaRPr>
          </a:p>
          <a:p>
            <a:r>
              <a:rPr lang="en-US" altLang="zh-CN" sz="1400" b="1" dirty="0" smtClean="0">
                <a:latin typeface="Arial" panose="020B0604020202020204" pitchFamily="34" charset="0"/>
                <a:ea typeface="微软雅黑" panose="020B0503020204020204" charset="-122"/>
                <a:cs typeface="Arial" panose="020B0604020202020204" pitchFamily="34" charset="0"/>
              </a:rPr>
              <a:t>1. </a:t>
            </a:r>
            <a:r>
              <a:rPr lang="zh-CN" altLang="en-US" sz="1400" b="1" dirty="0" smtClean="0">
                <a:latin typeface="Arial" panose="020B0604020202020204" pitchFamily="34" charset="0"/>
                <a:ea typeface="微软雅黑" panose="020B0503020204020204" charset="-122"/>
                <a:cs typeface="Arial" panose="020B0604020202020204" pitchFamily="34" charset="0"/>
              </a:rPr>
              <a:t>Simulate </a:t>
            </a:r>
            <a:r>
              <a:rPr lang="en-US" altLang="zh-CN" sz="1400" b="1" dirty="0" smtClean="0">
                <a:latin typeface="Arial" panose="020B0604020202020204" pitchFamily="34" charset="0"/>
                <a:ea typeface="微软雅黑" panose="020B0503020204020204" charset="-122"/>
                <a:cs typeface="Arial" panose="020B0604020202020204" pitchFamily="34" charset="0"/>
              </a:rPr>
              <a:t>H</a:t>
            </a:r>
            <a:r>
              <a:rPr lang="zh-CN" altLang="en-US" sz="1400" b="1" dirty="0" smtClean="0">
                <a:latin typeface="Arial" panose="020B0604020202020204" pitchFamily="34" charset="0"/>
                <a:ea typeface="微软雅黑" panose="020B0503020204020204" charset="-122"/>
                <a:cs typeface="Arial" panose="020B0604020202020204" pitchFamily="34" charset="0"/>
              </a:rPr>
              <a:t>uman </a:t>
            </a:r>
            <a:r>
              <a:rPr lang="en-US" altLang="zh-CN" sz="1400" b="1" dirty="0" smtClean="0">
                <a:latin typeface="Arial" panose="020B0604020202020204" pitchFamily="34" charset="0"/>
                <a:ea typeface="微软雅黑" panose="020B0503020204020204" charset="-122"/>
                <a:cs typeface="Arial" panose="020B0604020202020204" pitchFamily="34" charset="0"/>
              </a:rPr>
              <a:t>M</a:t>
            </a:r>
            <a:r>
              <a:rPr lang="zh-CN" altLang="en-US" sz="1400" b="1" dirty="0" smtClean="0">
                <a:latin typeface="Arial" panose="020B0604020202020204" pitchFamily="34" charset="0"/>
                <a:ea typeface="微软雅黑" panose="020B0503020204020204" charset="-122"/>
                <a:cs typeface="Arial" panose="020B0604020202020204" pitchFamily="34" charset="0"/>
              </a:rPr>
              <a:t>assage </a:t>
            </a:r>
            <a:r>
              <a:rPr lang="en-US" altLang="zh-CN" sz="1400" b="1" dirty="0" smtClean="0">
                <a:latin typeface="Arial" panose="020B0604020202020204" pitchFamily="34" charset="0"/>
                <a:ea typeface="微软雅黑" panose="020B0503020204020204" charset="-122"/>
                <a:cs typeface="Arial" panose="020B0604020202020204" pitchFamily="34" charset="0"/>
              </a:rPr>
              <a:t>T</a:t>
            </a:r>
            <a:r>
              <a:rPr lang="zh-CN" altLang="en-US" sz="1400" b="1" dirty="0" smtClean="0">
                <a:latin typeface="Arial" panose="020B0604020202020204" pitchFamily="34" charset="0"/>
                <a:ea typeface="微软雅黑" panose="020B0503020204020204" charset="-122"/>
                <a:cs typeface="Arial" panose="020B0604020202020204" pitchFamily="34" charset="0"/>
              </a:rPr>
              <a:t>rack</a:t>
            </a:r>
            <a:endParaRPr lang="zh-CN" altLang="en-US" sz="1400" b="1" dirty="0" smtClean="0">
              <a:latin typeface="Arial" panose="020B0604020202020204" pitchFamily="34" charset="0"/>
              <a:ea typeface="微软雅黑" panose="020B0503020204020204" charset="-122"/>
              <a:cs typeface="Arial" panose="020B0604020202020204" pitchFamily="34" charset="0"/>
            </a:endParaRPr>
          </a:p>
          <a:p>
            <a:r>
              <a:rPr lang="en-US" altLang="zh-CN" sz="1200" b="1" dirty="0" smtClean="0">
                <a:solidFill>
                  <a:srgbClr val="FF0000"/>
                </a:solidFill>
                <a:latin typeface="Arial" panose="020B0604020202020204" pitchFamily="34" charset="0"/>
                <a:ea typeface="微软雅黑" panose="020B0503020204020204" charset="-122"/>
                <a:cs typeface="Arial" panose="020B0604020202020204" pitchFamily="34" charset="0"/>
              </a:rPr>
              <a:t>I</a:t>
            </a:r>
            <a:r>
              <a:rPr lang="zh-CN" altLang="en-US" sz="1200" b="1" dirty="0" smtClean="0">
                <a:solidFill>
                  <a:srgbClr val="FF0000"/>
                </a:solidFill>
                <a:latin typeface="Arial" panose="020B0604020202020204" pitchFamily="34" charset="0"/>
                <a:ea typeface="微软雅黑" panose="020B0503020204020204" charset="-122"/>
                <a:cs typeface="Arial" panose="020B0604020202020204" pitchFamily="34" charset="0"/>
              </a:rPr>
              <a:t>nfrared </a:t>
            </a:r>
            <a:r>
              <a:rPr lang="en-US" altLang="zh-CN" sz="1200" b="1" dirty="0" smtClean="0">
                <a:solidFill>
                  <a:srgbClr val="FF0000"/>
                </a:solidFill>
                <a:latin typeface="Arial" panose="020B0604020202020204" pitchFamily="34" charset="0"/>
                <a:ea typeface="微软雅黑" panose="020B0503020204020204" charset="-122"/>
                <a:cs typeface="Arial" panose="020B0604020202020204" pitchFamily="34" charset="0"/>
              </a:rPr>
              <a:t>D</a:t>
            </a:r>
            <a:r>
              <a:rPr lang="zh-CN" altLang="en-US" sz="1200" b="1" dirty="0" smtClean="0">
                <a:solidFill>
                  <a:srgbClr val="FF0000"/>
                </a:solidFill>
                <a:latin typeface="Arial" panose="020B0604020202020204" pitchFamily="34" charset="0"/>
                <a:ea typeface="微软雅黑" panose="020B0503020204020204" charset="-122"/>
                <a:cs typeface="Arial" panose="020B0604020202020204" pitchFamily="34" charset="0"/>
              </a:rPr>
              <a:t>etection </a:t>
            </a:r>
            <a:r>
              <a:rPr lang="en-US" altLang="zh-CN" sz="1200" b="1" dirty="0" smtClean="0">
                <a:solidFill>
                  <a:srgbClr val="FF0000"/>
                </a:solidFill>
                <a:latin typeface="Arial" panose="020B0604020202020204" pitchFamily="34" charset="0"/>
                <a:ea typeface="微软雅黑" panose="020B0503020204020204" charset="-122"/>
                <a:cs typeface="Arial" panose="020B0604020202020204" pitchFamily="34" charset="0"/>
              </a:rPr>
              <a:t>of</a:t>
            </a:r>
            <a:r>
              <a:rPr lang="zh-CN" altLang="en-US" sz="1200" b="1" dirty="0" smtClean="0">
                <a:solidFill>
                  <a:srgbClr val="FF0000"/>
                </a:solidFill>
                <a:latin typeface="Arial" panose="020B0604020202020204" pitchFamily="34" charset="0"/>
                <a:ea typeface="微软雅黑" panose="020B0503020204020204" charset="-122"/>
                <a:cs typeface="Arial" panose="020B0604020202020204" pitchFamily="34" charset="0"/>
              </a:rPr>
              <a:t> </a:t>
            </a:r>
            <a:r>
              <a:rPr lang="en-US" altLang="zh-CN" sz="1200" b="1" dirty="0" smtClean="0">
                <a:solidFill>
                  <a:srgbClr val="FF0000"/>
                </a:solidFill>
                <a:latin typeface="Arial" panose="020B0604020202020204" pitchFamily="34" charset="0"/>
                <a:ea typeface="微软雅黑" panose="020B0503020204020204" charset="-122"/>
                <a:cs typeface="Arial" panose="020B0604020202020204" pitchFamily="34" charset="0"/>
              </a:rPr>
              <a:t>P</a:t>
            </a:r>
            <a:r>
              <a:rPr lang="zh-CN" altLang="en-US" sz="1200" b="1" dirty="0" smtClean="0">
                <a:solidFill>
                  <a:srgbClr val="FF0000"/>
                </a:solidFill>
                <a:latin typeface="Arial" panose="020B0604020202020204" pitchFamily="34" charset="0"/>
                <a:ea typeface="微软雅黑" panose="020B0503020204020204" charset="-122"/>
                <a:cs typeface="Arial" panose="020B0604020202020204" pitchFamily="34" charset="0"/>
              </a:rPr>
              <a:t>osition and </a:t>
            </a:r>
            <a:r>
              <a:rPr lang="en-US" altLang="zh-CN" sz="1200" b="1" dirty="0" smtClean="0">
                <a:solidFill>
                  <a:srgbClr val="FF0000"/>
                </a:solidFill>
                <a:latin typeface="Arial" panose="020B0604020202020204" pitchFamily="34" charset="0"/>
                <a:ea typeface="微软雅黑" panose="020B0503020204020204" charset="-122"/>
                <a:cs typeface="Arial" panose="020B0604020202020204" pitchFamily="34" charset="0"/>
              </a:rPr>
              <a:t>S</a:t>
            </a:r>
            <a:r>
              <a:rPr lang="zh-CN" altLang="en-US" sz="1200" b="1" dirty="0" smtClean="0">
                <a:solidFill>
                  <a:srgbClr val="FF0000"/>
                </a:solidFill>
                <a:latin typeface="Arial" panose="020B0604020202020204" pitchFamily="34" charset="0"/>
                <a:ea typeface="微软雅黑" panose="020B0503020204020204" charset="-122"/>
                <a:cs typeface="Arial" panose="020B0604020202020204" pitchFamily="34" charset="0"/>
              </a:rPr>
              <a:t>peed</a:t>
            </a:r>
            <a:endParaRPr lang="zh-CN" altLang="en-US" sz="1200" b="1" dirty="0" smtClean="0">
              <a:solidFill>
                <a:srgbClr val="FF0000"/>
              </a:solidFill>
              <a:latin typeface="Arial" panose="020B0604020202020204" pitchFamily="34" charset="0"/>
              <a:ea typeface="微软雅黑" panose="020B0503020204020204" charset="-122"/>
              <a:cs typeface="Arial" panose="020B0604020202020204" pitchFamily="34" charset="0"/>
            </a:endParaRPr>
          </a:p>
          <a:p>
            <a:r>
              <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rPr>
              <a:t>1. Realize control of position with a resolution of 1mm and find precise massage acupoints.</a:t>
            </a: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r>
              <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rPr>
              <a:t>2. Realize ultra wide range control of massage speed of 15cm/s-1cm/s, allowing for massage</a:t>
            </a: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r>
              <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rPr>
              <a:t>Diversified techniques, fast and slow with ease.</a:t>
            </a: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r>
              <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rPr>
              <a:t>3. AI algorithms enable different users to enjoy the same physical therapy techniques.</a:t>
            </a: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endParaRPr sz="1400" dirty="0" smtClean="0">
              <a:solidFill>
                <a:schemeClr val="bg1">
                  <a:lumMod val="50000"/>
                </a:schemeClr>
              </a:solidFill>
              <a:latin typeface="兰亭准黑" pitchFamily="2" charset="-122"/>
              <a:ea typeface="兰亭准黑" pitchFamily="2" charset="-122"/>
              <a:cs typeface="兰亭准黑" pitchFamily="2" charset="-122"/>
            </a:endParaRPr>
          </a:p>
          <a:p>
            <a:r>
              <a:rPr lang="en-US" altLang="zh-CN" sz="1400" b="1" dirty="0" smtClean="0">
                <a:latin typeface="Arial" panose="020B0604020202020204" pitchFamily="34" charset="0"/>
                <a:ea typeface="微软雅黑" panose="020B0503020204020204" charset="-122"/>
                <a:cs typeface="Arial" panose="020B0604020202020204" pitchFamily="34" charset="0"/>
              </a:rPr>
              <a:t>2. </a:t>
            </a:r>
            <a:r>
              <a:rPr lang="zh-CN" altLang="en-US" sz="1400" b="1" dirty="0" smtClean="0">
                <a:latin typeface="Arial" panose="020B0604020202020204" pitchFamily="34" charset="0"/>
                <a:ea typeface="微软雅黑" panose="020B0503020204020204" charset="-122"/>
                <a:cs typeface="Arial" panose="020B0604020202020204" pitchFamily="34" charset="0"/>
              </a:rPr>
              <a:t>Massage </a:t>
            </a:r>
            <a:r>
              <a:rPr lang="en-US" altLang="zh-CN" sz="1400" b="1" dirty="0" smtClean="0">
                <a:latin typeface="Arial" panose="020B0604020202020204" pitchFamily="34" charset="0"/>
                <a:ea typeface="微软雅黑" panose="020B0503020204020204" charset="-122"/>
                <a:cs typeface="Arial" panose="020B0604020202020204" pitchFamily="34" charset="0"/>
              </a:rPr>
              <a:t>I</a:t>
            </a:r>
            <a:r>
              <a:rPr lang="zh-CN" altLang="en-US" sz="1400" b="1" dirty="0" smtClean="0">
                <a:latin typeface="Arial" panose="020B0604020202020204" pitchFamily="34" charset="0"/>
                <a:ea typeface="微软雅黑" panose="020B0503020204020204" charset="-122"/>
                <a:cs typeface="Arial" panose="020B0604020202020204" pitchFamily="34" charset="0"/>
              </a:rPr>
              <a:t>ntensity </a:t>
            </a:r>
            <a:r>
              <a:rPr lang="en-US" altLang="zh-CN" sz="1400" b="1" dirty="0" smtClean="0">
                <a:latin typeface="Arial" panose="020B0604020202020204" pitchFamily="34" charset="0"/>
                <a:ea typeface="微软雅黑" panose="020B0503020204020204" charset="-122"/>
                <a:cs typeface="Arial" panose="020B0604020202020204" pitchFamily="34" charset="0"/>
              </a:rPr>
              <a:t>F</a:t>
            </a:r>
            <a:r>
              <a:rPr lang="zh-CN" altLang="en-US" sz="1400" b="1" dirty="0" smtClean="0">
                <a:latin typeface="Arial" panose="020B0604020202020204" pitchFamily="34" charset="0"/>
                <a:ea typeface="微软雅黑" panose="020B0503020204020204" charset="-122"/>
                <a:cs typeface="Arial" panose="020B0604020202020204" pitchFamily="34" charset="0"/>
              </a:rPr>
              <a:t>eedback</a:t>
            </a:r>
            <a:endParaRPr lang="zh-CN" altLang="en-US" sz="1400" b="1" dirty="0" smtClean="0">
              <a:latin typeface="Arial" panose="020B0604020202020204" pitchFamily="34" charset="0"/>
              <a:ea typeface="微软雅黑" panose="020B0503020204020204" charset="-122"/>
              <a:cs typeface="Arial" panose="020B0604020202020204" pitchFamily="34" charset="0"/>
            </a:endParaRPr>
          </a:p>
          <a:p>
            <a:pPr>
              <a:buFont typeface="Arial" panose="020B0604020202020204" pitchFamily="34" charset="0"/>
              <a:buNone/>
            </a:pPr>
            <a:r>
              <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rPr>
              <a:t>Real time monitoring of massage intensity (accuracy of 0.1kg-0.2kg); Make massage techniques intelligent and anthropomorphic.</a:t>
            </a: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pPr>
              <a:buFont typeface="Arial" panose="020B0604020202020204" pitchFamily="34" charset="0"/>
              <a:buNone/>
            </a:pP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r>
              <a:rPr lang="en-US" altLang="zh-CN" sz="1400" b="1" dirty="0" smtClean="0">
                <a:latin typeface="Arial" panose="020B0604020202020204" pitchFamily="34" charset="0"/>
                <a:ea typeface="微软雅黑" panose="020B0503020204020204" charset="-122"/>
                <a:cs typeface="Arial" panose="020B0604020202020204" pitchFamily="34" charset="0"/>
              </a:rPr>
              <a:t>3. S</a:t>
            </a:r>
            <a:r>
              <a:rPr lang="zh-CN" altLang="en-US" sz="1400" b="1" dirty="0" smtClean="0">
                <a:latin typeface="Arial" panose="020B0604020202020204" pitchFamily="34" charset="0"/>
                <a:ea typeface="微软雅黑" panose="020B0503020204020204" charset="-122"/>
                <a:cs typeface="Arial" panose="020B0604020202020204" pitchFamily="34" charset="0"/>
              </a:rPr>
              <a:t>ensor</a:t>
            </a:r>
            <a:endParaRPr lang="zh-CN" altLang="en-US" sz="1400" b="1" dirty="0" smtClean="0">
              <a:latin typeface="Arial" panose="020B0604020202020204" pitchFamily="34" charset="0"/>
              <a:ea typeface="微软雅黑" panose="020B0503020204020204" charset="-122"/>
              <a:cs typeface="Arial" panose="020B0604020202020204" pitchFamily="34" charset="0"/>
            </a:endParaRPr>
          </a:p>
          <a:p>
            <a:r>
              <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rPr>
              <a:t>Speed sensor - flexible changes in technique speed </a:t>
            </a: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r>
              <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rPr>
              <a:t>Pressure sensor - simulating changes in human hand force</a:t>
            </a: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r>
              <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rPr>
              <a:t>Position sensor - accurately detecting partial changes</a:t>
            </a:r>
            <a:endParaRPr sz="1000" dirty="0" smtClean="0">
              <a:solidFill>
                <a:schemeClr val="bg1">
                  <a:lumMod val="50000"/>
                </a:schemeClr>
              </a:solidFill>
              <a:latin typeface="Arial" panose="020B0604020202020204" pitchFamily="34" charset="0"/>
              <a:ea typeface="兰亭准黑" pitchFamily="2" charset="-122"/>
              <a:cs typeface="Arial" panose="020B0604020202020204" pitchFamily="34" charset="0"/>
            </a:endParaRPr>
          </a:p>
          <a:p>
            <a:pPr>
              <a:buFont typeface="Arial" panose="020B0604020202020204" pitchFamily="34" charset="0"/>
              <a:buNone/>
            </a:pPr>
            <a:endParaRPr lang="en-US" altLang="zh-CN" sz="1600" dirty="0" smtClean="0">
              <a:solidFill>
                <a:schemeClr val="bg1">
                  <a:lumMod val="50000"/>
                </a:schemeClr>
              </a:solidFill>
              <a:latin typeface="兰亭准黑" pitchFamily="2" charset="-122"/>
              <a:ea typeface="兰亭准黑" pitchFamily="2" charset="-122"/>
              <a:cs typeface="兰亭准黑" pitchFamily="2" charset="-122"/>
            </a:endParaRPr>
          </a:p>
          <a:p>
            <a:pPr>
              <a:buFont typeface="Arial" panose="020B0604020202020204" pitchFamily="34" charset="0"/>
              <a:buNone/>
            </a:pPr>
            <a:endParaRPr lang="en-US" altLang="zh-CN" sz="1600" dirty="0" smtClean="0">
              <a:solidFill>
                <a:schemeClr val="bg1">
                  <a:lumMod val="50000"/>
                </a:schemeClr>
              </a:solidFill>
              <a:latin typeface="兰亭准黑" pitchFamily="2" charset="-122"/>
              <a:ea typeface="兰亭准黑" pitchFamily="2" charset="-122"/>
              <a:cs typeface="兰亭准黑" pitchFamily="2" charset="-122"/>
            </a:endParaRPr>
          </a:p>
          <a:p>
            <a:pPr>
              <a:buFont typeface="Arial" panose="020B0604020202020204" pitchFamily="34" charset="0"/>
              <a:buNone/>
            </a:pPr>
            <a:endParaRPr lang="en-US" altLang="zh-CN" sz="1600" dirty="0" smtClean="0">
              <a:solidFill>
                <a:schemeClr val="bg1">
                  <a:lumMod val="50000"/>
                </a:schemeClr>
              </a:solidFill>
              <a:latin typeface="兰亭准黑" pitchFamily="2" charset="-122"/>
              <a:ea typeface="兰亭准黑" pitchFamily="2" charset="-122"/>
              <a:cs typeface="兰亭准黑" pitchFamily="2" charset="-122"/>
            </a:endParaRPr>
          </a:p>
          <a:p>
            <a:pPr>
              <a:buFont typeface="Arial" panose="020B0604020202020204" pitchFamily="34" charset="0"/>
              <a:buNone/>
            </a:pPr>
            <a:endParaRPr lang="en-US" altLang="zh-CN" sz="1600" dirty="0" smtClean="0">
              <a:solidFill>
                <a:schemeClr val="bg1">
                  <a:lumMod val="50000"/>
                </a:schemeClr>
              </a:solidFill>
              <a:latin typeface="兰亭准黑" pitchFamily="2" charset="-122"/>
              <a:ea typeface="兰亭准黑" pitchFamily="2" charset="-122"/>
              <a:cs typeface="兰亭准黑" pitchFamily="2" charset="-122"/>
            </a:endParaRPr>
          </a:p>
          <a:p>
            <a:endParaRPr lang="en-US" altLang="zh-CN" sz="3200" dirty="0" smtClean="0">
              <a:solidFill>
                <a:schemeClr val="bg1">
                  <a:lumMod val="50000"/>
                </a:schemeClr>
              </a:solidFill>
              <a:latin typeface="兰亭准黑" pitchFamily="2" charset="-122"/>
              <a:ea typeface="兰亭准黑" pitchFamily="2" charset="-122"/>
              <a:cs typeface="兰亭准黑" pitchFamily="2" charset="-122"/>
            </a:endParaRPr>
          </a:p>
          <a:p>
            <a:endParaRPr lang="zh-CN" altLang="en-US" sz="3200" dirty="0">
              <a:solidFill>
                <a:schemeClr val="bg1">
                  <a:lumMod val="50000"/>
                </a:schemeClr>
              </a:solidFill>
              <a:latin typeface="兰亭准黑" pitchFamily="2" charset="-122"/>
              <a:ea typeface="兰亭准黑" pitchFamily="2" charset="-122"/>
              <a:cs typeface="兰亭准黑" pitchFamily="2" charset="-122"/>
            </a:endParaRPr>
          </a:p>
        </p:txBody>
      </p:sp>
      <p:cxnSp>
        <p:nvCxnSpPr>
          <p:cNvPr id="12" name="直接连接符 11"/>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5"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6"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C:/Users/Administrator/Desktop/吉朴斐/图片2.png图片2"/>
          <p:cNvPicPr>
            <a:picLocks noChangeAspect="1"/>
          </p:cNvPicPr>
          <p:nvPr/>
        </p:nvPicPr>
        <p:blipFill>
          <a:blip r:embed="rId1"/>
          <a:srcRect t="180" b="180"/>
          <a:stretch>
            <a:fillRect/>
          </a:stretch>
        </p:blipFill>
        <p:spPr>
          <a:xfrm>
            <a:off x="4440181" y="807721"/>
            <a:ext cx="4569361" cy="3672840"/>
          </a:xfrm>
          <a:prstGeom prst="rect">
            <a:avLst/>
          </a:prstGeom>
        </p:spPr>
      </p:pic>
      <p:sp>
        <p:nvSpPr>
          <p:cNvPr id="8" name="文本占位符 2"/>
          <p:cNvSpPr>
            <a:spLocks noGrp="1"/>
          </p:cNvSpPr>
          <p:nvPr/>
        </p:nvSpPr>
        <p:spPr>
          <a:xfrm>
            <a:off x="383874" y="1287780"/>
            <a:ext cx="3884295" cy="3680131"/>
          </a:xfrm>
          <a:prstGeom prst="rect">
            <a:avLst/>
          </a:prstGeom>
          <a:ln w="12700">
            <a:miter lim="400000"/>
          </a:ln>
        </p:spPr>
        <p:txBody>
          <a:bodyPr lIns="45704" tIns="45704" rIns="45704" bIns="45704">
            <a:normAutofit/>
          </a:bodyPr>
          <a:lstStyle>
            <a:lvl1pPr marL="342900" marR="0" indent="-34290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1pPr>
            <a:lvl2pPr marL="790575" marR="0" indent="-333375"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2pPr>
            <a:lvl3pPr marL="1205230"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3pPr>
            <a:lvl4pPr marL="1661795"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4pPr>
            <a:lvl5pPr marL="2118995"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5pPr>
            <a:lvl6pPr marL="2445385"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6pPr>
            <a:lvl7pPr marL="2902585"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7pPr>
            <a:lvl8pPr marL="3359150"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8pPr>
            <a:lvl9pPr marL="3816350"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9pPr>
          </a:lstStyle>
          <a:p>
            <a:pPr marL="0" indent="0">
              <a:lnSpc>
                <a:spcPct val="150000"/>
              </a:lnSpc>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ltLang="en-US" dirty="0"/>
          </a:p>
          <a:p>
            <a:pPr marL="0" indent="0" hangingPunct="1">
              <a:lnSpc>
                <a:spcPct val="150000"/>
              </a:lnSpc>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Movement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M</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assage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W</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heel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H</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eating</a:t>
            </a:r>
            <a:endPar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marL="0" indent="0">
              <a:lnSpc>
                <a:spcPct val="150000"/>
              </a:lnSpc>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000" dirty="0" smtClean="0">
                <a:latin typeface="Arial" panose="020B0604020202020204" pitchFamily="34" charset="0"/>
                <a:cs typeface="Arial" panose="020B0604020202020204" pitchFamily="34" charset="0"/>
                <a:sym typeface="+mn-ea"/>
              </a:rPr>
              <a:t>Wandering</a:t>
            </a:r>
            <a:r>
              <a:rPr lang="zh-CN" altLang="en-US" sz="1000" dirty="0" smtClean="0">
                <a:latin typeface="Arial" panose="020B0604020202020204" pitchFamily="34" charset="0"/>
                <a:cs typeface="Arial" panose="020B0604020202020204" pitchFamily="34" charset="0"/>
                <a:sym typeface="+mn-ea"/>
              </a:rPr>
              <a:t> heating </a:t>
            </a:r>
            <a:r>
              <a:rPr lang="en-US" altLang="zh-CN" sz="1000" dirty="0" smtClean="0">
                <a:latin typeface="Arial" panose="020B0604020202020204" pitchFamily="34" charset="0"/>
                <a:cs typeface="Arial" panose="020B0604020202020204" pitchFamily="34" charset="0"/>
                <a:sym typeface="+mn-ea"/>
              </a:rPr>
              <a:t>Heating </a:t>
            </a:r>
            <a:r>
              <a:rPr lang="zh-CN" altLang="en-US" sz="1000" dirty="0" smtClean="0">
                <a:latin typeface="Arial" panose="020B0604020202020204" pitchFamily="34" charset="0"/>
                <a:cs typeface="Arial" panose="020B0604020202020204" pitchFamily="34" charset="0"/>
                <a:sym typeface="+mn-ea"/>
              </a:rPr>
              <a:t>more comprehensive</a:t>
            </a:r>
            <a:endParaRPr lang="zh-CN" altLang="en-US" sz="1000" dirty="0" smtClean="0">
              <a:latin typeface="Arial" panose="020B0604020202020204" pitchFamily="34" charset="0"/>
              <a:cs typeface="Arial" panose="020B0604020202020204" pitchFamily="34" charset="0"/>
              <a:sym typeface="+mn-ea"/>
            </a:endParaRPr>
          </a:p>
          <a:p>
            <a:pPr marL="0" indent="0">
              <a:lnSpc>
                <a:spcPct val="150000"/>
              </a:lnSpc>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The movement massage wheel heats up as warm as a human</a:t>
            </a:r>
            <a:r>
              <a:rPr lang="en-US" altLang="zh-CN"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 </a:t>
            </a: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hand,</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marL="0" indent="0">
              <a:lnSpc>
                <a:spcPct val="150000"/>
              </a:lnSpc>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The temperature is controllable, and the massage wheel is pressed onto that part of the body,</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marL="0" indent="0">
              <a:lnSpc>
                <a:spcPct val="150000"/>
              </a:lnSpc>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Warmth there, the hot compress area is more comprehensive and comfortable.</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marL="0" indent="0">
              <a:lnSpc>
                <a:spcPct val="150000"/>
              </a:lnSpc>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en-US" altLang="zh-CN"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p:txBody>
      </p:sp>
      <p:cxnSp>
        <p:nvCxnSpPr>
          <p:cNvPr id="11" name="直接连接符 10"/>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2"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3"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C:/Users/Administrator/Desktop/吉朴斐/图片3.png图片3"/>
          <p:cNvPicPr>
            <a:picLocks noChangeAspect="1"/>
          </p:cNvPicPr>
          <p:nvPr/>
        </p:nvPicPr>
        <p:blipFill>
          <a:blip r:embed="rId1"/>
          <a:srcRect l="10" r="10"/>
          <a:stretch>
            <a:fillRect/>
          </a:stretch>
        </p:blipFill>
        <p:spPr>
          <a:xfrm>
            <a:off x="4234806" y="254417"/>
            <a:ext cx="4758097" cy="4642819"/>
          </a:xfrm>
          <a:prstGeom prst="rect">
            <a:avLst/>
          </a:prstGeom>
        </p:spPr>
      </p:pic>
      <p:sp>
        <p:nvSpPr>
          <p:cNvPr id="10" name="文本占位符 2"/>
          <p:cNvSpPr>
            <a:spLocks noGrp="1"/>
          </p:cNvSpPr>
          <p:nvPr/>
        </p:nvSpPr>
        <p:spPr>
          <a:xfrm>
            <a:off x="384175" y="1257300"/>
            <a:ext cx="3856990" cy="3679825"/>
          </a:xfrm>
          <a:prstGeom prst="rect">
            <a:avLst/>
          </a:prstGeom>
          <a:ln w="12700">
            <a:miter lim="400000"/>
          </a:ln>
        </p:spPr>
        <p:txBody>
          <a:bodyPr lIns="45704" tIns="45704" rIns="45704" bIns="45704">
            <a:normAutofit/>
          </a:bodyPr>
          <a:lstStyle>
            <a:lvl1pPr marL="342900" marR="0" indent="-34290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1pPr>
            <a:lvl2pPr marL="790575" marR="0" indent="-333375"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2pPr>
            <a:lvl3pPr marL="1205230"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3pPr>
            <a:lvl4pPr marL="1661795"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4pPr>
            <a:lvl5pPr marL="2118995" marR="0" indent="-29083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5pPr>
            <a:lvl6pPr marL="2445385"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6pPr>
            <a:lvl7pPr marL="2902585"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7pPr>
            <a:lvl8pPr marL="3359150"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8pPr>
            <a:lvl9pPr marL="3816350" marR="0" indent="-160020" algn="l" defTabSz="913765" rtl="0" latinLnBrk="0">
              <a:lnSpc>
                <a:spcPct val="100000"/>
              </a:lnSpc>
              <a:spcBef>
                <a:spcPts val="300"/>
              </a:spcBef>
              <a:spcAft>
                <a:spcPts val="0"/>
              </a:spcAft>
              <a:buClrTx/>
              <a:buSzPct val="100000"/>
              <a:buFont typeface="Arial" panose="020B0604020202020204"/>
              <a:buChar char="•"/>
              <a:defRPr sz="1400" b="0" i="0" u="none" strike="noStrike" cap="none" spc="0" baseline="0">
                <a:ln>
                  <a:noFill/>
                </a:ln>
                <a:solidFill>
                  <a:srgbClr val="A6A6A6"/>
                </a:solidFill>
                <a:uFillTx/>
                <a:latin typeface="+mn-lt"/>
                <a:ea typeface="+mn-ea"/>
                <a:cs typeface="+mn-cs"/>
                <a:sym typeface="Calibri" panose="020F0502020204030204"/>
              </a:defRPr>
            </a:lvl9pPr>
          </a:lstStyle>
          <a:p>
            <a:pPr marL="0" indent="0">
              <a:lnSpc>
                <a:spcPct val="150000"/>
              </a:lnSpc>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Intelligent</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ly</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D</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etect</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ing</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Dtix</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ifferent </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B</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ody </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T</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ypes</a:t>
            </a:r>
            <a:endPar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marL="0" indent="0" hangingPunct="1">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Massage </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P</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rogram </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A</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ccurately </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M</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atches </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H</a:t>
            </a:r>
            <a:r>
              <a:rPr 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eight</a:t>
            </a:r>
            <a:r>
              <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and Body Shape</a:t>
            </a:r>
            <a:endParaRPr lang="en-US" altLang="zh-CN"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marL="0" indent="0" hangingPunct="1">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Intelligent sensing of shoulder position and body shape curve changes through dual detection technology, automatically adapting to different body shapes, making massage more accurate</a:t>
            </a:r>
            <a:endPar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marL="0" indent="0" hangingPunct="1">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a:buNone/>
            </a:pPr>
            <a:r>
              <a:rPr lang="zh-CN" altLang="en-US"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Functional embodiment:</a:t>
            </a:r>
            <a:endParaRPr lang="zh-CN" altLang="en-US" sz="1200"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a:buNone/>
            </a:pPr>
            <a:r>
              <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Height position detection:</a:t>
            </a:r>
            <a:endPar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marL="0" indent="0" algn="l" eaLnBrk="1">
              <a:spcBef>
                <a:spcPts val="0"/>
              </a:spcBef>
              <a:buNone/>
            </a:pPr>
            <a:r>
              <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Combining shoulder pressure positioning with full back</a:t>
            </a:r>
            <a:r>
              <a:rPr lang="en-US" altLang="zh-CN"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 </a:t>
            </a:r>
            <a:r>
              <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sampling,positioning height massage</a:t>
            </a:r>
            <a:endPar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a:buNone/>
            </a:pPr>
            <a:endParaRPr lang="zh-CN" altLang="en-US" sz="125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a:buNone/>
            </a:pPr>
            <a:r>
              <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Backbone curve detection:</a:t>
            </a:r>
            <a:endPar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marL="0" indent="0" eaLnBrk="1">
              <a:spcBef>
                <a:spcPts val="0"/>
              </a:spcBef>
              <a:buNone/>
            </a:pPr>
            <a:r>
              <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3D tactile detection, adapting to changes in human body curves, providing more precise and fitting massage</a:t>
            </a:r>
            <a:endParaRPr lang="zh-CN" altLang="en-US" sz="111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p:txBody>
      </p:sp>
      <p:cxnSp>
        <p:nvCxnSpPr>
          <p:cNvPr id="9" name="直接连接符 8"/>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1"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3"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C:/Users/Administrator/Desktop/吉朴斐/图片5.png图片5"/>
          <p:cNvPicPr>
            <a:picLocks noChangeAspect="1"/>
          </p:cNvPicPr>
          <p:nvPr/>
        </p:nvPicPr>
        <p:blipFill>
          <a:blip r:embed="rId1"/>
          <a:srcRect l="1" r="1"/>
          <a:stretch>
            <a:fillRect/>
          </a:stretch>
        </p:blipFill>
        <p:spPr>
          <a:xfrm>
            <a:off x="4269096" y="250607"/>
            <a:ext cx="4730124" cy="4626712"/>
          </a:xfrm>
          <a:prstGeom prst="rect">
            <a:avLst/>
          </a:prstGeom>
        </p:spPr>
      </p:pic>
      <p:sp>
        <p:nvSpPr>
          <p:cNvPr id="13" name="文本占位符 2"/>
          <p:cNvSpPr txBox="1"/>
          <p:nvPr/>
        </p:nvSpPr>
        <p:spPr>
          <a:xfrm>
            <a:off x="384175" y="1047750"/>
            <a:ext cx="5266055" cy="3371850"/>
          </a:xfrm>
          <a:prstGeom prst="rect">
            <a:avLst/>
          </a:prstGeom>
          <a:ln w="12700">
            <a:miter lim="400000"/>
          </a:ln>
        </p:spPr>
        <p:txBody>
          <a:bodyPr lIns="45704" tIns="45704" rIns="45704" bIns="45704">
            <a:noAutofit/>
          </a:bodyPr>
          <a:lstStyle/>
          <a:p>
            <a:pPr marL="0" marR="0" lvl="0" indent="0" algn="l" defTabSz="913765" rtl="0" eaLnBrk="1" fontAlgn="auto" latinLnBrk="0" hangingPunct="1">
              <a:lnSpc>
                <a:spcPct val="150000"/>
              </a:lnSpc>
              <a:spcBef>
                <a:spcPts val="300"/>
              </a:spcBef>
              <a:spcAft>
                <a:spcPts val="0"/>
              </a:spcAft>
              <a:buClrTx/>
              <a:buSzPct val="100000"/>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zh-CN" sz="2000" b="0" i="0" u="none" strike="noStrike" kern="0" cap="none" spc="0" normalizeH="0" baseline="0" noProof="0" dirty="0">
              <a:ln>
                <a:noFill/>
              </a:ln>
              <a:solidFill>
                <a:srgbClr val="A6A6A6"/>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defTabSz="914400" eaLnBrk="0" fontAlgn="base">
              <a:spcBef>
                <a:spcPct val="20000"/>
              </a:spcBef>
              <a:spcAft>
                <a:spcPct val="0"/>
              </a:spcAft>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b="1"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 </a:t>
            </a:r>
            <a:r>
              <a:rPr lang="en-US" b="1"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E</a:t>
            </a:r>
            <a:r>
              <a:rPr b="1"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xtended </a:t>
            </a:r>
            <a:r>
              <a:rPr b="1" smtClean="0">
                <a:solidFill>
                  <a:schemeClr val="bg1">
                    <a:lumMod val="50000"/>
                  </a:schemeClr>
                </a:solidFill>
                <a:latin typeface="Arial" panose="020B0604020202020204" pitchFamily="34" charset="0"/>
                <a:cs typeface="Arial" panose="020B0604020202020204" pitchFamily="34" charset="0"/>
                <a:sym typeface="微软雅黑" panose="020B0503020204020204" charset="-122"/>
              </a:rPr>
              <a:t>130cm</a:t>
            </a:r>
            <a:r>
              <a:rPr lang="en-US" b="1" smtClean="0">
                <a:solidFill>
                  <a:schemeClr val="bg1">
                    <a:lumMod val="50000"/>
                  </a:schemeClr>
                </a:solidFill>
                <a:latin typeface="Arial" panose="020B0604020202020204" pitchFamily="34" charset="0"/>
                <a:cs typeface="Arial" panose="020B0604020202020204" pitchFamily="34" charset="0"/>
                <a:sym typeface="微软雅黑" panose="020B0503020204020204" charset="-122"/>
              </a:rPr>
              <a:t> </a:t>
            </a:r>
            <a:r>
              <a:rPr b="1"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SL </a:t>
            </a:r>
            <a:r>
              <a:rPr lang="en-US" b="1"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R</a:t>
            </a:r>
            <a:r>
              <a:rPr b="1"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ail</a:t>
            </a:r>
            <a:endParaRPr b="1"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defTabSz="914400" eaLnBrk="0" fontAlgn="base">
              <a:spcBef>
                <a:spcPct val="20000"/>
              </a:spcBef>
              <a:spcAft>
                <a:spcPct val="0"/>
              </a:spcAft>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b="1" noProof="1"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defTabSz="914400" eaLnBrk="0" fontAlgn="base">
              <a:spcBef>
                <a:spcPct val="20000"/>
              </a:spcBef>
              <a:spcAft>
                <a:spcPct val="0"/>
              </a:spcAft>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New SL type long guide rail, smooth guide rail design,</a:t>
            </a:r>
            <a:r>
              <a:rPr lang="en-US"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 </a:t>
            </a:r>
            <a:endParaRPr lang="en-US"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defTabSz="914400" eaLnBrk="0" fontAlgn="base">
              <a:spcBef>
                <a:spcPct val="20000"/>
              </a:spcBef>
              <a:spcAft>
                <a:spcPct val="0"/>
              </a:spcAft>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precise fitting of human body curves and reduced movement </a:t>
            </a:r>
            <a:endPar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defTabSz="914400" eaLnBrk="0" fontAlgn="base">
              <a:spcBef>
                <a:spcPct val="20000"/>
              </a:spcBef>
              <a:spcAft>
                <a:spcPct val="0"/>
              </a:spcAft>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movement movement</a:t>
            </a:r>
            <a:r>
              <a:rPr lang="en-US"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 </a:t>
            </a: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Noise, 6-stage massage for neck, shoulders,</a:t>
            </a:r>
            <a:endPar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a:p>
            <a:pPr defTabSz="914400" eaLnBrk="0" fontAlgn="base">
              <a:spcBef>
                <a:spcPct val="20000"/>
              </a:spcBef>
              <a:spcAft>
                <a:spcPct val="0"/>
              </a:spcAft>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back, waist, buttocks, thighs, carpet style full coverage massage.</a:t>
            </a:r>
            <a:endPar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微软雅黑" panose="020B0503020204020204" charset="-122"/>
            </a:endParaRPr>
          </a:p>
        </p:txBody>
      </p:sp>
      <p:pic>
        <p:nvPicPr>
          <p:cNvPr id="27" name="图片 26" descr="C:/Users/Administrator/Desktop/吉朴斐/图片4.png图片4"/>
          <p:cNvPicPr>
            <a:picLocks noChangeAspect="1"/>
          </p:cNvPicPr>
          <p:nvPr/>
        </p:nvPicPr>
        <p:blipFill>
          <a:blip r:embed="rId2"/>
          <a:srcRect l="157" r="157"/>
          <a:stretch>
            <a:fillRect/>
          </a:stretch>
        </p:blipFill>
        <p:spPr>
          <a:xfrm>
            <a:off x="653415" y="3598545"/>
            <a:ext cx="2486025" cy="1209675"/>
          </a:xfrm>
          <a:prstGeom prst="rect">
            <a:avLst/>
          </a:prstGeom>
        </p:spPr>
      </p:pic>
      <p:cxnSp>
        <p:nvCxnSpPr>
          <p:cNvPr id="32" name="直接连接符 31"/>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33"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34"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3"/>
            </p:custDataLst>
          </p:nvPr>
        </p:nvPicPr>
        <p:blipFill>
          <a:blip r:embed="rId4"/>
          <a:stretch>
            <a:fillRect/>
          </a:stretch>
        </p:blipFill>
        <p:spPr>
          <a:xfrm>
            <a:off x="384175" y="344170"/>
            <a:ext cx="1260000" cy="25637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摄图网_401911563_极简家居设计（非企业商用）.jpg"/>
          <p:cNvPicPr>
            <a:picLocks noChangeAspect="1"/>
          </p:cNvPicPr>
          <p:nvPr/>
        </p:nvPicPr>
        <p:blipFill>
          <a:blip r:embed="rId1" cstate="print"/>
          <a:srcRect l="12243" t="2957" r="29065" b="7593"/>
          <a:stretch>
            <a:fillRect/>
          </a:stretch>
        </p:blipFill>
        <p:spPr>
          <a:xfrm>
            <a:off x="4448221" y="242866"/>
            <a:ext cx="4581479" cy="4655005"/>
          </a:xfrm>
          <a:prstGeom prst="rect">
            <a:avLst/>
          </a:prstGeom>
        </p:spPr>
      </p:pic>
      <p:sp>
        <p:nvSpPr>
          <p:cNvPr id="8" name="文本占位符 2"/>
          <p:cNvSpPr txBox="1"/>
          <p:nvPr/>
        </p:nvSpPr>
        <p:spPr>
          <a:xfrm>
            <a:off x="455921" y="1123950"/>
            <a:ext cx="3660775" cy="3394710"/>
          </a:xfrm>
          <a:prstGeom prst="rect">
            <a:avLst/>
          </a:prstGeom>
        </p:spPr>
        <p:txBody>
          <a:bodyPr>
            <a:normAutofit/>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40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Airbag compression</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a:t>
            </a:r>
            <a:r>
              <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Care with Love</a:t>
            </a:r>
            <a:endParaRPr 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hangingPunct="1">
              <a:lnSpc>
                <a:spcPct val="15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Shoulders, arms, seat side, leg side, foot side, and ankle are gently and tightly protected by full body airbags.</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endParaRPr>
          </a:p>
          <a:p>
            <a:pPr>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Multi level force adjustment.</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endParaRPr>
          </a:p>
          <a:p>
            <a:pPr>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ltLang="en-US" sz="12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defTabSz="914400"/>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rPr>
              <a:t>Hot compress on the waist</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宋体" panose="02010600030101010101" pitchFamily="2" charset="-122"/>
            </a:endParaRPr>
          </a:p>
          <a:p>
            <a:pPr defTabSz="914400"/>
            <a:r>
              <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rPr>
              <a:t>45 ° intelligent temperature control, combined with waist and back massage, accelerates blood circulation in the waist and back, effectively relieving back pain.</a:t>
            </a:r>
            <a:endParaRPr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400" b="0" i="0" u="none" strike="noStrike" kern="0" cap="none" spc="0" normalizeH="0" baseline="0" noProof="0" dirty="0" smtClean="0">
              <a:ln>
                <a:noFill/>
              </a:ln>
              <a:solidFill>
                <a:schemeClr val="tx1"/>
              </a:solidFill>
              <a:effectLst/>
              <a:uLnTx/>
              <a:uFillTx/>
              <a:latin typeface="Calibri" panose="020F0502020204030204" charset="0"/>
              <a:ea typeface="宋体" panose="02010600030101010101" pitchFamily="2" charset="-122"/>
              <a:cs typeface="微软雅黑" panose="020B0503020204020204" charset="-122"/>
              <a:sym typeface="微软雅黑" panose="020B0503020204020204" charset="-122"/>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400" b="0" i="0" u="none" strike="noStrike" kern="0" cap="none" spc="0" normalizeH="0" baseline="0" noProof="0" dirty="0" smtClean="0">
              <a:ln>
                <a:noFill/>
              </a:ln>
              <a:solidFill>
                <a:schemeClr val="tx1"/>
              </a:solidFill>
              <a:effectLst/>
              <a:uLnTx/>
              <a:uFillTx/>
              <a:latin typeface="Calibri" panose="020F0502020204030204" charset="0"/>
              <a:ea typeface="宋体" panose="02010600030101010101" pitchFamily="2" charset="-122"/>
              <a:cs typeface="微软雅黑" panose="020B0503020204020204" charset="-122"/>
              <a:sym typeface="微软雅黑" panose="020B0503020204020204" charset="-122"/>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400" b="0" i="0" u="none" strike="noStrike" kern="0" cap="none" spc="0" normalizeH="0" baseline="0" noProof="0" dirty="0" smtClean="0">
              <a:ln>
                <a:noFill/>
              </a:ln>
              <a:solidFill>
                <a:schemeClr val="tx1"/>
              </a:solidFill>
              <a:effectLst/>
              <a:uLnTx/>
              <a:uFillTx/>
              <a:latin typeface="Calibri" panose="020F0502020204030204" charset="0"/>
              <a:ea typeface="宋体" panose="02010600030101010101" pitchFamily="2" charset="-122"/>
              <a:cs typeface="微软雅黑" panose="020B0503020204020204" charset="-122"/>
              <a:sym typeface="微软雅黑" panose="020B0503020204020204" charset="-122"/>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40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图片 8" descr="dd61fc553f6e4b17.jpg"/>
          <p:cNvPicPr>
            <a:picLocks noChangeAspect="1"/>
          </p:cNvPicPr>
          <p:nvPr/>
        </p:nvPicPr>
        <p:blipFill>
          <a:blip r:embed="rId2" cstate="print"/>
          <a:srcRect l="5710" t="71650" r="5049" b="4090"/>
          <a:stretch>
            <a:fillRect/>
          </a:stretch>
        </p:blipFill>
        <p:spPr>
          <a:xfrm>
            <a:off x="557907" y="3621318"/>
            <a:ext cx="2631063" cy="1276553"/>
          </a:xfrm>
          <a:prstGeom prst="rect">
            <a:avLst/>
          </a:prstGeom>
        </p:spPr>
      </p:pic>
      <p:cxnSp>
        <p:nvCxnSpPr>
          <p:cNvPr id="12" name="直接连接符 11"/>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3"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4"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3"/>
            </p:custDataLst>
          </p:nvPr>
        </p:nvPicPr>
        <p:blipFill>
          <a:blip r:embed="rId4"/>
          <a:stretch>
            <a:fillRect/>
          </a:stretch>
        </p:blipFill>
        <p:spPr>
          <a:xfrm>
            <a:off x="384175" y="344170"/>
            <a:ext cx="1260000" cy="256375"/>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摄图网_401923806_极简家居设计（非企业商用）.jpg"/>
          <p:cNvPicPr>
            <a:picLocks noChangeAspect="1"/>
          </p:cNvPicPr>
          <p:nvPr/>
        </p:nvPicPr>
        <p:blipFill>
          <a:blip r:embed="rId1" cstate="print"/>
          <a:srcRect l="27129" t="7685" r="10257"/>
          <a:stretch>
            <a:fillRect/>
          </a:stretch>
        </p:blipFill>
        <p:spPr>
          <a:xfrm>
            <a:off x="4200923" y="195241"/>
            <a:ext cx="4832055" cy="4748234"/>
          </a:xfrm>
          <a:prstGeom prst="rect">
            <a:avLst/>
          </a:prstGeom>
        </p:spPr>
      </p:pic>
      <p:sp>
        <p:nvSpPr>
          <p:cNvPr id="10" name="文本占位符 2"/>
          <p:cNvSpPr txBox="1"/>
          <p:nvPr/>
        </p:nvSpPr>
        <p:spPr>
          <a:xfrm>
            <a:off x="384166" y="1236562"/>
            <a:ext cx="3660775" cy="3394710"/>
          </a:xfrm>
          <a:prstGeom prst="rect">
            <a:avLst/>
          </a:prstGeom>
        </p:spPr>
        <p:txBody>
          <a:bodyPr>
            <a:normAutofit/>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40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eaLnBrk="1" hangingPunct="1">
              <a:lnSpc>
                <a:spcPct val="100000"/>
              </a:lnSpc>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Z</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ero </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G</a:t>
            </a:r>
            <a: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ravity</a:t>
            </a:r>
            <a:r>
              <a:rPr lang="en-US" altLang="zh-CN"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with One Click</a:t>
            </a:r>
            <a:br>
              <a:rPr lang="zh-CN" altLang="en-US" b="1"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br>
            <a:endParaRPr lang="zh-CN" altLang="en-US" sz="2000" b="1"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Zero gravity creates a completely relaxed, natural, and comfortable massage posture, allowing the back and legs to simultaneously tilt at zero pressure and in a spacecraft style tilt state, thus enjoying the pleasure of zero gravity massage.</a:t>
            </a:r>
            <a:endParaRPr lang="zh-CN" altLang="en-US" sz="1000" dirty="0" smtClean="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000" b="0" i="0" u="none" strike="noStrike" kern="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sym typeface="微软雅黑" panose="020B0503020204020204" charset="-122"/>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000" b="0" i="0" u="none" strike="noStrike" kern="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sym typeface="微软雅黑" panose="020B0503020204020204" charset="-122"/>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000" b="0" i="0" u="none" strike="noStrike" kern="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sym typeface="微软雅黑" panose="020B0503020204020204" charset="-122"/>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a:buNone/>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lang="zh-CN" altLang="en-US" sz="140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cxnSp>
        <p:nvCxnSpPr>
          <p:cNvPr id="12" name="直接连接符 11"/>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6"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7"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8" name="图片 7" descr="C:/Users/Administrator/Desktop/吉朴斐/图片6.png图片6"/>
          <p:cNvPicPr>
            <a:picLocks noChangeAspect="1"/>
          </p:cNvPicPr>
          <p:nvPr/>
        </p:nvPicPr>
        <p:blipFill>
          <a:blip r:embed="rId2"/>
          <a:srcRect t="202" b="202"/>
          <a:stretch>
            <a:fillRect/>
          </a:stretch>
        </p:blipFill>
        <p:spPr>
          <a:xfrm>
            <a:off x="564506" y="3905865"/>
            <a:ext cx="2832736" cy="970935"/>
          </a:xfrm>
          <a:prstGeom prst="rect">
            <a:avLst/>
          </a:prstGeom>
        </p:spPr>
      </p:pic>
      <p:pic>
        <p:nvPicPr>
          <p:cNvPr id="2" name="图片 1" descr="GIPFELNM 红色透明底"/>
          <p:cNvPicPr>
            <a:picLocks noChangeAspect="1"/>
          </p:cNvPicPr>
          <p:nvPr>
            <p:custDataLst>
              <p:tags r:id="rId3"/>
            </p:custDataLst>
          </p:nvPr>
        </p:nvPicPr>
        <p:blipFill>
          <a:blip r:embed="rId4"/>
          <a:stretch>
            <a:fillRect/>
          </a:stretch>
        </p:blipFill>
        <p:spPr>
          <a:xfrm>
            <a:off x="384175" y="344170"/>
            <a:ext cx="1260000" cy="256375"/>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14cc431a-9612-4e1d-9124-9856548406d2.png"/>
          <p:cNvPicPr>
            <a:picLocks noChangeAspect="1"/>
          </p:cNvPicPr>
          <p:nvPr/>
        </p:nvPicPr>
        <p:blipFill>
          <a:blip r:embed="rId1"/>
          <a:srcRect l="7134"/>
          <a:stretch>
            <a:fillRect/>
          </a:stretch>
        </p:blipFill>
        <p:spPr>
          <a:xfrm>
            <a:off x="4745604" y="641568"/>
            <a:ext cx="4124076" cy="3950539"/>
          </a:xfrm>
          <a:prstGeom prst="rect">
            <a:avLst/>
          </a:prstGeom>
        </p:spPr>
      </p:pic>
      <p:sp>
        <p:nvSpPr>
          <p:cNvPr id="10" name="文本框 4"/>
          <p:cNvSpPr txBox="1"/>
          <p:nvPr/>
        </p:nvSpPr>
        <p:spPr>
          <a:xfrm>
            <a:off x="384112" y="1431135"/>
            <a:ext cx="2705735" cy="537845"/>
          </a:xfrm>
          <a:prstGeom prst="rect">
            <a:avLst/>
          </a:prstGeom>
          <a:noFill/>
        </p:spPr>
        <p:txBody>
          <a:bodyPr vert="horz" wrap="none" lIns="68580" tIns="34290" rIns="68580" bIns="34290" rtlCol="0" anchor="t">
            <a:spAutoFit/>
          </a:bodyPr>
          <a:lstStyle/>
          <a:p>
            <a:pPr lvl="0" algn="l">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Leg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M</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assage</a:t>
            </a:r>
            <a:endPar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lvl="0" algn="l">
              <a:spcBef>
                <a:spcPts val="300"/>
              </a:spcBef>
              <a:buSzPct val="1000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the</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K</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ey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to I</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mprov</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e</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a:t>
            </a:r>
            <a:r>
              <a:rPr lang="en-US" altLang="zh-CN"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C</a:t>
            </a:r>
            <a:r>
              <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omfort</a:t>
            </a:r>
            <a:endParaRPr lang="zh-CN" altLang="en-US"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1" name="内容占位符 5"/>
          <p:cNvSpPr>
            <a:spLocks noGrp="1"/>
          </p:cNvSpPr>
          <p:nvPr>
            <p:ph idx="1"/>
          </p:nvPr>
        </p:nvSpPr>
        <p:spPr>
          <a:xfrm>
            <a:off x="383953" y="2120744"/>
            <a:ext cx="4530725" cy="2786535"/>
          </a:xfrm>
        </p:spPr>
        <p:txBody>
          <a:bodyPr>
            <a:noAutofit/>
          </a:bodyPr>
          <a:lstStyle/>
          <a:p>
            <a:pPr marL="0" indent="0">
              <a:lnSpc>
                <a:spcPct val="150000"/>
              </a:lnSpc>
              <a:buNone/>
            </a:pPr>
            <a:r>
              <a:rPr sz="12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The A128 massage chair enhances the comfort of leg massage by using airbags, foot rollers, and leg hot compress:</a:t>
            </a:r>
            <a:endParaRPr sz="12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marL="0" indent="0">
              <a:lnSpc>
                <a:spcPct val="150000"/>
              </a:lnSpc>
              <a:buNone/>
            </a:pP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1.</a:t>
            </a:r>
            <a:r>
              <a:rPr sz="10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Kneading the legs and stomach:</a:t>
            </a: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By kneading the legs and stomach, adjust the body's qi and blood, and relieve leg and foot fatigue.</a:t>
            </a:r>
            <a:endPar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marL="0" indent="0">
              <a:lnSpc>
                <a:spcPct val="150000"/>
              </a:lnSpc>
              <a:buNone/>
            </a:pP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2. </a:t>
            </a:r>
            <a:r>
              <a:rPr sz="10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Sole tapping:</a:t>
            </a: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effectively relieves foot muscle fatigue.</a:t>
            </a:r>
            <a:endPar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a:p>
            <a:pPr marL="0" indent="0">
              <a:lnSpc>
                <a:spcPct val="150000"/>
              </a:lnSpc>
              <a:buNone/>
            </a:pP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3.</a:t>
            </a:r>
            <a:r>
              <a:rPr sz="10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Double row roller massage on the soles of the feet:</a:t>
            </a: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 Multiple pressure balls on the soles of the feet stimulate acupoints, injecting new vitality into </a:t>
            </a:r>
            <a:b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br>
            <a:r>
              <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rPr>
              <a:t>your feet.</a:t>
            </a:r>
            <a:endParaRPr sz="10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mn-ea"/>
            </a:endParaRPr>
          </a:p>
        </p:txBody>
      </p:sp>
      <p:cxnSp>
        <p:nvCxnSpPr>
          <p:cNvPr id="12" name="直接连接符 11"/>
          <p:cNvCxnSpPr/>
          <p:nvPr/>
        </p:nvCxnSpPr>
        <p:spPr>
          <a:xfrm rot="16200000" flipH="1">
            <a:off x="1481874" y="471510"/>
            <a:ext cx="351620" cy="2627"/>
          </a:xfrm>
          <a:prstGeom prst="line">
            <a:avLst/>
          </a:prstGeom>
          <a:ln>
            <a:solidFill>
              <a:schemeClr val="bg1">
                <a:lumMod val="6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4" name="文本框 12"/>
          <p:cNvSpPr txBox="1"/>
          <p:nvPr/>
        </p:nvSpPr>
        <p:spPr>
          <a:xfrm>
            <a:off x="1643988" y="466082"/>
            <a:ext cx="2571768" cy="230832"/>
          </a:xfrm>
          <a:prstGeom prst="rect">
            <a:avLst/>
          </a:prstGeom>
          <a:noFill/>
          <a:effectLst/>
        </p:spPr>
        <p:txBody>
          <a:bodyPr wrap="square" rtlCol="0" anchor="t">
            <a:spAutoFit/>
            <a:scene3d>
              <a:camera prst="orthographicFront"/>
              <a:lightRig rig="threePt" dir="t"/>
            </a:scene3d>
          </a:bodyPr>
          <a:lstStyle/>
          <a:p>
            <a:pPr algn="l"/>
            <a:r>
              <a:rPr lang="en-US" altLang="zh-CN" sz="900" dirty="0" smtClean="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rPr>
              <a:t>MASSAGE CHAIR</a:t>
            </a:r>
            <a:endParaRPr lang="en-US" altLang="zh-CN" sz="9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sp>
        <p:nvSpPr>
          <p:cNvPr id="15" name="文本框 12"/>
          <p:cNvSpPr txBox="1"/>
          <p:nvPr/>
        </p:nvSpPr>
        <p:spPr>
          <a:xfrm>
            <a:off x="1643988" y="242866"/>
            <a:ext cx="1163007" cy="276999"/>
          </a:xfrm>
          <a:prstGeom prst="rect">
            <a:avLst/>
          </a:prstGeom>
          <a:noFill/>
          <a:effectLst/>
        </p:spPr>
        <p:txBody>
          <a:bodyPr wrap="square" rtlCol="0" anchor="t">
            <a:spAutoFit/>
            <a:scene3d>
              <a:camera prst="orthographicFront"/>
              <a:lightRig rig="threePt" dir="t"/>
            </a:scene3d>
          </a:bodyPr>
          <a:lstStyle/>
          <a:p>
            <a:pPr algn="l"/>
            <a:r>
              <a:rPr lang="en-US" altLang="zh-CN" sz="1200" dirty="0" smtClean="0">
                <a:solidFill>
                  <a:schemeClr val="bg1">
                    <a:lumMod val="85000"/>
                  </a:schemeClr>
                </a:solidFill>
                <a:latin typeface="方正兰亭粗黑简体" panose="02000000000000000000" charset="-122"/>
                <a:ea typeface="方正兰亭粗黑简体" panose="02000000000000000000" charset="-122"/>
                <a:cs typeface="方正兰亭粗黑简体" panose="02000000000000000000" charset="-122"/>
                <a:sym typeface="+mn-ea"/>
              </a:rPr>
              <a:t>A128</a:t>
            </a:r>
            <a:endParaRPr lang="en-US" altLang="zh-CN" sz="1200" dirty="0">
              <a:solidFill>
                <a:schemeClr val="bg1">
                  <a:lumMod val="85000"/>
                </a:schemeClr>
              </a:solidFill>
              <a:effectLst/>
              <a:latin typeface="方正兰亭粗黑简体" panose="02000000000000000000" charset="-122"/>
              <a:ea typeface="方正兰亭粗黑简体" panose="02000000000000000000" charset="-122"/>
              <a:cs typeface="方正兰亭粗黑简体" panose="02000000000000000000" charset="-122"/>
              <a:sym typeface="+mn-ea"/>
            </a:endParaRPr>
          </a:p>
        </p:txBody>
      </p:sp>
      <p:pic>
        <p:nvPicPr>
          <p:cNvPr id="2" name="图片 1" descr="GIPFELNM 红色透明底"/>
          <p:cNvPicPr>
            <a:picLocks noChangeAspect="1"/>
          </p:cNvPicPr>
          <p:nvPr>
            <p:custDataLst>
              <p:tags r:id="rId2"/>
            </p:custDataLst>
          </p:nvPr>
        </p:nvPicPr>
        <p:blipFill>
          <a:blip r:embed="rId3"/>
          <a:stretch>
            <a:fillRect/>
          </a:stretch>
        </p:blipFill>
        <p:spPr>
          <a:xfrm>
            <a:off x="384175" y="344170"/>
            <a:ext cx="1260000" cy="256375"/>
          </a:xfrm>
          <a:prstGeom prst="rect">
            <a:avLst/>
          </a:prstGeom>
        </p:spPr>
      </p:pic>
    </p:spTree>
  </p:cSld>
  <p:clrMapOvr>
    <a:masterClrMapping/>
  </p:clrMapOvr>
  <p:transition spd="med"/>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commondata" val="eyJoZGlkIjoiZDVlNjIyYjU4NjdiODA4YWE2YzMyMjUzNzI2ZjY1ZGEifQ=="/>
  <p:tag name="KSO_WPP_MARK_KEY" val="cc3152af-6426-4039-9cfe-118ec6bf5d85"/>
  <p:tag name="COMMONDATA" val="eyJoZGlkIjoiMzdmN2NjYjUyYjY4Y2VhOWQ1NzU2ODljYTRmMmJkM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5C5C5C"/>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5720</Words>
  <Application>WPS 演示</Application>
  <PresentationFormat>全屏显示(16:9)</PresentationFormat>
  <Paragraphs>221</Paragraphs>
  <Slides>20</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Calibri</vt:lpstr>
      <vt:lpstr>Source Sans Pro Light</vt:lpstr>
      <vt:lpstr>AMGDT</vt:lpstr>
      <vt:lpstr>Arial</vt:lpstr>
      <vt:lpstr>方正兰亭粗黑简体</vt:lpstr>
      <vt:lpstr>黑体</vt:lpstr>
      <vt:lpstr>Wingdings</vt:lpstr>
      <vt:lpstr>微软雅黑</vt:lpstr>
      <vt:lpstr>兰亭准黑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邓秋燕</dc:creator>
  <cp:lastModifiedBy>Karen</cp:lastModifiedBy>
  <cp:revision>840</cp:revision>
  <cp:lastPrinted>2017-05-18T10:13:00Z</cp:lastPrinted>
  <dcterms:created xsi:type="dcterms:W3CDTF">2018-06-30T02:49:00Z</dcterms:created>
  <dcterms:modified xsi:type="dcterms:W3CDTF">2024-01-22T02:11:54Z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B42E4663D21A48F88D897FF187690D3D_12</vt:lpwstr>
  </property>
</Properties>
</file>